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66" r:id="rId2"/>
    <p:sldId id="297" r:id="rId3"/>
    <p:sldId id="298" r:id="rId4"/>
    <p:sldId id="280" r:id="rId5"/>
    <p:sldId id="305" r:id="rId6"/>
    <p:sldId id="308" r:id="rId7"/>
    <p:sldId id="327" r:id="rId8"/>
    <p:sldId id="309" r:id="rId9"/>
    <p:sldId id="336" r:id="rId10"/>
    <p:sldId id="339" r:id="rId11"/>
    <p:sldId id="369" r:id="rId12"/>
    <p:sldId id="313" r:id="rId13"/>
    <p:sldId id="328" r:id="rId14"/>
    <p:sldId id="314" r:id="rId15"/>
    <p:sldId id="315" r:id="rId16"/>
    <p:sldId id="316" r:id="rId17"/>
    <p:sldId id="329" r:id="rId18"/>
    <p:sldId id="317" r:id="rId19"/>
    <p:sldId id="318" r:id="rId20"/>
    <p:sldId id="319" r:id="rId21"/>
    <p:sldId id="320" r:id="rId22"/>
    <p:sldId id="330" r:id="rId23"/>
    <p:sldId id="321" r:id="rId24"/>
    <p:sldId id="322" r:id="rId25"/>
    <p:sldId id="323" r:id="rId26"/>
    <p:sldId id="331" r:id="rId27"/>
    <p:sldId id="338" r:id="rId28"/>
    <p:sldId id="325" r:id="rId29"/>
    <p:sldId id="326" r:id="rId30"/>
    <p:sldId id="306" r:id="rId31"/>
    <p:sldId id="307" r:id="rId32"/>
    <p:sldId id="304" r:id="rId33"/>
    <p:sldId id="332" r:id="rId34"/>
    <p:sldId id="333" r:id="rId35"/>
    <p:sldId id="334" r:id="rId36"/>
    <p:sldId id="335" r:id="rId37"/>
  </p:sldIdLst>
  <p:sldSz cx="12192000" cy="6858000"/>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287">
          <p15:clr>
            <a:srgbClr val="A4A3A4"/>
          </p15:clr>
        </p15:guide>
        <p15:guide id="2" pos="38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0C1"/>
    <a:srgbClr val="D7D8D8"/>
    <a:srgbClr val="E0E2E3"/>
    <a:srgbClr val="C8C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99" autoAdjust="0"/>
    <p:restoredTop sz="94660" autoAdjust="0"/>
  </p:normalViewPr>
  <p:slideViewPr>
    <p:cSldViewPr snapToGrid="0">
      <p:cViewPr varScale="1">
        <p:scale>
          <a:sx n="88" d="100"/>
          <a:sy n="88" d="100"/>
        </p:scale>
        <p:origin x="90" y="174"/>
      </p:cViewPr>
      <p:guideLst>
        <p:guide orient="horz" pos="2287"/>
        <p:guide pos="3837"/>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buFontTx/>
              <a:buNone/>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0ADBF865-745A-459E-B518-BD3AE1E046EA}" type="slidenum">
              <a:rPr lang="zh-CN" altLang="en-US"/>
              <a:pPr>
                <a:defRPr/>
              </a:pPr>
              <a:t>‹#›</a:t>
            </a:fld>
            <a:endParaRPr lang="zh-CN" altLang="en-US"/>
          </a:p>
        </p:txBody>
      </p:sp>
    </p:spTree>
    <p:extLst>
      <p:ext uri="{BB962C8B-B14F-4D97-AF65-F5344CB8AC3E}">
        <p14:creationId xmlns:p14="http://schemas.microsoft.com/office/powerpoint/2010/main" val="1436743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2"/>
          <p:cNvPicPr>
            <a:picLocks noChangeAspect="1" noChangeArrowheads="1"/>
          </p:cNvPicPr>
          <p:nvPr userDrawn="1"/>
        </p:nvPicPr>
        <p:blipFill>
          <a:blip r:embed="rId2"/>
          <a:srcRect r="6975"/>
          <a:stretch>
            <a:fillRect/>
          </a:stretch>
        </p:blipFill>
        <p:spPr bwMode="auto">
          <a:xfrm>
            <a:off x="5224463" y="0"/>
            <a:ext cx="6967537"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F61464B-923D-49D8-AB34-C7B9FC80AA78}"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D85552C-5D44-42A1-97A2-5CBB3389A54F}"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31909BB-2988-4DC7-841F-008B9BE9A00E}"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13CA28F-F989-46C3-8B7F-93DD794670D0}"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439193D-6799-4C7B-8F90-2AE3A90340F4}"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D326B73-289B-429B-9DAE-8F1EA52BD1A7}"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0008C3C-2AAD-4C16-A741-B3336E2129F5}"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A5642DA-AA95-4D44-BD6B-1499E00972E9}"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723AB2F-2900-4B7D-95BA-BBAE76B29E3F}"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275BA06-5F1C-4BAC-8EC0-FF77DDA817D9}"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noChangeArrowheads="1"/>
          </p:cNvPicPr>
          <p:nvPr userDrawn="1"/>
        </p:nvPicPr>
        <p:blipFill>
          <a:blip r:embed="rId13"/>
          <a:srcRect/>
          <a:stretch>
            <a:fillRect/>
          </a:stretch>
        </p:blipFill>
        <p:spPr bwMode="auto">
          <a:xfrm>
            <a:off x="1588" y="0"/>
            <a:ext cx="1218882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13315"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6" name="文本框 5"/>
          <p:cNvSpPr txBox="1">
            <a:spLocks noChangeArrowheads="1"/>
          </p:cNvSpPr>
          <p:nvPr/>
        </p:nvSpPr>
        <p:spPr bwMode="auto">
          <a:xfrm>
            <a:off x="161925" y="2919413"/>
            <a:ext cx="11868150" cy="743986"/>
          </a:xfrm>
          <a:prstGeom prst="rect">
            <a:avLst/>
          </a:prstGeom>
          <a:noFill/>
          <a:ln w="9525">
            <a:noFill/>
            <a:miter lim="800000"/>
            <a:headEnd/>
            <a:tailEnd/>
          </a:ln>
        </p:spPr>
        <p:txBody>
          <a:bodyPr>
            <a:spAutoFit/>
          </a:bodyPr>
          <a:lstStyle/>
          <a:p>
            <a:pPr algn="ctr" eaLnBrk="0" hangingPunct="0">
              <a:lnSpc>
                <a:spcPct val="150000"/>
              </a:lnSpc>
            </a:pPr>
            <a:r>
              <a:rPr lang="zh-CN" altLang="zh-CN" sz="3200" b="1" dirty="0" smtClean="0">
                <a:solidFill>
                  <a:srgbClr val="1570C1"/>
                </a:solidFill>
                <a:latin typeface="微软雅黑" pitchFamily="34" charset="-122"/>
                <a:ea typeface="微软雅黑" pitchFamily="34" charset="-122"/>
              </a:rPr>
              <a:t>关于</a:t>
            </a:r>
            <a:r>
              <a:rPr lang="zh-CN" altLang="zh-CN" sz="3200" b="1" dirty="0">
                <a:solidFill>
                  <a:srgbClr val="1570C1"/>
                </a:solidFill>
                <a:latin typeface="微软雅黑" pitchFamily="34" charset="-122"/>
                <a:ea typeface="微软雅黑" pitchFamily="34" charset="-122"/>
              </a:rPr>
              <a:t>加快发展先进制造业振兴实体</a:t>
            </a:r>
            <a:r>
              <a:rPr lang="zh-CN" altLang="zh-CN" sz="3200" b="1" dirty="0" smtClean="0">
                <a:solidFill>
                  <a:srgbClr val="1570C1"/>
                </a:solidFill>
                <a:latin typeface="微软雅黑" pitchFamily="34" charset="-122"/>
                <a:ea typeface="微软雅黑" pitchFamily="34" charset="-122"/>
              </a:rPr>
              <a:t>经济的若干</a:t>
            </a:r>
            <a:r>
              <a:rPr lang="zh-CN" altLang="zh-CN" sz="3200" b="1" dirty="0">
                <a:solidFill>
                  <a:srgbClr val="1570C1"/>
                </a:solidFill>
                <a:latin typeface="微软雅黑" pitchFamily="34" charset="-122"/>
                <a:ea typeface="微软雅黑" pitchFamily="34" charset="-122"/>
              </a:rPr>
              <a:t>政策</a:t>
            </a:r>
            <a:r>
              <a:rPr lang="zh-CN" altLang="zh-CN" sz="3200" b="1" dirty="0" smtClean="0">
                <a:solidFill>
                  <a:srgbClr val="1570C1"/>
                </a:solidFill>
                <a:latin typeface="微软雅黑" pitchFamily="34" charset="-122"/>
                <a:ea typeface="微软雅黑" pitchFamily="34" charset="-122"/>
              </a:rPr>
              <a:t>措施</a:t>
            </a:r>
            <a:endParaRPr lang="zh-CN" altLang="zh-CN" b="1" dirty="0">
              <a:solidFill>
                <a:srgbClr val="1570C1"/>
              </a:solidFill>
              <a:latin typeface="微软雅黑" pitchFamily="34" charset="-122"/>
              <a:ea typeface="微软雅黑" pitchFamily="34" charset="-122"/>
            </a:endParaRPr>
          </a:p>
        </p:txBody>
      </p:sp>
      <p:sp>
        <p:nvSpPr>
          <p:cNvPr id="13317" name="文本框 2"/>
          <p:cNvSpPr txBox="1">
            <a:spLocks noChangeArrowheads="1"/>
          </p:cNvSpPr>
          <p:nvPr/>
        </p:nvSpPr>
        <p:spPr bwMode="auto">
          <a:xfrm>
            <a:off x="4381500" y="5208588"/>
            <a:ext cx="3781425" cy="784830"/>
          </a:xfrm>
          <a:prstGeom prst="rect">
            <a:avLst/>
          </a:prstGeom>
          <a:noFill/>
          <a:ln w="9525">
            <a:noFill/>
            <a:miter lim="800000"/>
            <a:headEnd/>
            <a:tailEnd/>
          </a:ln>
        </p:spPr>
        <p:txBody>
          <a:bodyPr>
            <a:spAutoFit/>
          </a:bodyPr>
          <a:lstStyle/>
          <a:p>
            <a:pPr algn="ctr" eaLnBrk="0" hangingPunct="0">
              <a:lnSpc>
                <a:spcPct val="150000"/>
              </a:lnSpc>
            </a:pPr>
            <a:r>
              <a:rPr lang="en-US" altLang="zh-CN" b="1" dirty="0" smtClean="0">
                <a:solidFill>
                  <a:srgbClr val="1570C1"/>
                </a:solidFill>
                <a:latin typeface="微软雅黑" pitchFamily="34" charset="-122"/>
                <a:ea typeface="微软雅黑" pitchFamily="34" charset="-122"/>
              </a:rPr>
              <a:t>2017</a:t>
            </a:r>
            <a:r>
              <a:rPr lang="zh-CN" altLang="en-US" b="1" dirty="0">
                <a:solidFill>
                  <a:srgbClr val="1570C1"/>
                </a:solidFill>
                <a:latin typeface="微软雅黑" pitchFamily="34" charset="-122"/>
                <a:ea typeface="微软雅黑" pitchFamily="34" charset="-122"/>
              </a:rPr>
              <a:t>年</a:t>
            </a:r>
            <a:r>
              <a:rPr lang="en-US" altLang="zh-CN" b="1" dirty="0">
                <a:solidFill>
                  <a:srgbClr val="1570C1"/>
                </a:solidFill>
                <a:latin typeface="微软雅黑" pitchFamily="34" charset="-122"/>
                <a:ea typeface="微软雅黑" pitchFamily="34" charset="-122"/>
              </a:rPr>
              <a:t>3</a:t>
            </a:r>
            <a:r>
              <a:rPr lang="zh-CN" altLang="en-US" b="1" dirty="0">
                <a:solidFill>
                  <a:srgbClr val="1570C1"/>
                </a:solidFill>
                <a:latin typeface="微软雅黑" pitchFamily="34" charset="-122"/>
                <a:ea typeface="微软雅黑" pitchFamily="34" charset="-122"/>
              </a:rPr>
              <a:t>月</a:t>
            </a:r>
            <a:endParaRPr lang="zh-CN" altLang="zh-CN" b="1" dirty="0">
              <a:solidFill>
                <a:srgbClr val="1570C1"/>
              </a:solidFill>
              <a:latin typeface="微软雅黑" pitchFamily="34" charset="-122"/>
              <a:ea typeface="微软雅黑" pitchFamily="34" charset="-122"/>
            </a:endParaRPr>
          </a:p>
          <a:p>
            <a:pPr eaLnBrk="0" hangingPunct="0"/>
            <a:endParaRPr lang="zh-CN" altLang="en-US" dirty="0"/>
          </a:p>
        </p:txBody>
      </p:sp>
      <p:pic>
        <p:nvPicPr>
          <p:cNvPr id="11" name="图片 10" descr="微信图片_20170321093327.png"/>
          <p:cNvPicPr>
            <a:picLocks noChangeAspect="1"/>
          </p:cNvPicPr>
          <p:nvPr/>
        </p:nvPicPr>
        <p:blipFill>
          <a:blip r:embed="rId2" cstate="print"/>
          <a:stretch>
            <a:fillRect/>
          </a:stretch>
        </p:blipFill>
        <p:spPr>
          <a:xfrm>
            <a:off x="-24974" y="0"/>
            <a:ext cx="1021436" cy="10333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22531"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22532" name="文本框 17"/>
          <p:cNvSpPr txBox="1">
            <a:spLocks noChangeArrowheads="1"/>
          </p:cNvSpPr>
          <p:nvPr/>
        </p:nvSpPr>
        <p:spPr bwMode="auto">
          <a:xfrm>
            <a:off x="19050" y="122238"/>
            <a:ext cx="5857875" cy="584200"/>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（六）加快创新成果转化应用</a:t>
            </a:r>
          </a:p>
        </p:txBody>
      </p:sp>
      <p:grpSp>
        <p:nvGrpSpPr>
          <p:cNvPr id="22533" name="组合 8"/>
          <p:cNvGrpSpPr>
            <a:grpSpLocks/>
          </p:cNvGrpSpPr>
          <p:nvPr/>
        </p:nvGrpSpPr>
        <p:grpSpPr bwMode="auto">
          <a:xfrm>
            <a:off x="369888" y="936625"/>
            <a:ext cx="11653837" cy="5519738"/>
            <a:chOff x="1698" y="2168"/>
            <a:chExt cx="15659" cy="7159"/>
          </a:xfrm>
        </p:grpSpPr>
        <p:sp>
          <p:nvSpPr>
            <p:cNvPr id="66" name="矩形 65"/>
            <p:cNvSpPr/>
            <p:nvPr/>
          </p:nvSpPr>
          <p:spPr>
            <a:xfrm>
              <a:off x="1698" y="2168"/>
              <a:ext cx="5100" cy="789"/>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a:solidFill>
                    <a:srgbClr val="FFFFFF"/>
                  </a:solidFill>
                  <a:latin typeface="Impact" pitchFamily="34" charset="0"/>
                  <a:ea typeface="宋体" pitchFamily="2" charset="-122"/>
                </a:rPr>
                <a:t>1</a:t>
              </a:r>
            </a:p>
          </p:txBody>
        </p:sp>
        <p:sp>
          <p:nvSpPr>
            <p:cNvPr id="67" name="矩形 66"/>
            <p:cNvSpPr/>
            <p:nvPr/>
          </p:nvSpPr>
          <p:spPr>
            <a:xfrm>
              <a:off x="1698" y="2957"/>
              <a:ext cx="5100" cy="2613"/>
            </a:xfrm>
            <a:prstGeom prst="rect">
              <a:avLst/>
            </a:prstGeom>
            <a:noFill/>
            <a:ln w="38100">
              <a:solidFill>
                <a:srgbClr val="1570C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Bef>
                  <a:spcPts val="0"/>
                </a:spcBef>
                <a:defRPr/>
              </a:pPr>
              <a:r>
                <a:rPr lang="zh-CN" altLang="en-US" b="1" noProof="1">
                  <a:solidFill>
                    <a:srgbClr val="1570C1"/>
                  </a:solidFill>
                  <a:latin typeface="微软雅黑" panose="020B0503020204020204" pitchFamily="34" charset="-122"/>
                  <a:ea typeface="微软雅黑" panose="020B0503020204020204" pitchFamily="34" charset="-122"/>
                  <a:sym typeface="+mn-ea"/>
                </a:rPr>
                <a:t>支持建立创新成果产业化基金，加快推动省重点产业知识产权运营基金市场化运作</a:t>
              </a:r>
            </a:p>
          </p:txBody>
        </p:sp>
        <p:sp>
          <p:nvSpPr>
            <p:cNvPr id="68" name="矩形 67"/>
            <p:cNvSpPr/>
            <p:nvPr/>
          </p:nvSpPr>
          <p:spPr>
            <a:xfrm>
              <a:off x="6975" y="2168"/>
              <a:ext cx="5102" cy="789"/>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a:solidFill>
                    <a:srgbClr val="FFFFFF"/>
                  </a:solidFill>
                  <a:latin typeface="Impact" pitchFamily="34" charset="0"/>
                  <a:ea typeface="宋体" pitchFamily="2" charset="-122"/>
                </a:rPr>
                <a:t>2</a:t>
              </a:r>
            </a:p>
          </p:txBody>
        </p:sp>
        <p:sp>
          <p:nvSpPr>
            <p:cNvPr id="69" name="矩形 68"/>
            <p:cNvSpPr/>
            <p:nvPr/>
          </p:nvSpPr>
          <p:spPr>
            <a:xfrm>
              <a:off x="6975" y="2957"/>
              <a:ext cx="5102" cy="2613"/>
            </a:xfrm>
            <a:prstGeom prst="rect">
              <a:avLst/>
            </a:prstGeom>
            <a:noFill/>
            <a:ln w="38100">
              <a:solidFill>
                <a:srgbClr val="1570C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Bef>
                  <a:spcPts val="0"/>
                </a:spcBef>
                <a:defRPr/>
              </a:pPr>
              <a:r>
                <a:rPr lang="zh-CN" altLang="en-US" b="1" noProof="1">
                  <a:solidFill>
                    <a:srgbClr val="1570C1"/>
                  </a:solidFill>
                  <a:latin typeface="微软雅黑" panose="020B0503020204020204" pitchFamily="34" charset="-122"/>
                  <a:ea typeface="微软雅黑" panose="020B0503020204020204" pitchFamily="34" charset="-122"/>
                  <a:sym typeface="+mn-ea"/>
                </a:rPr>
                <a:t>实施股权激励递延纳税优惠政策，对股权奖励和技术成果投资入股递延至股权转让时纳税</a:t>
              </a:r>
            </a:p>
          </p:txBody>
        </p:sp>
        <p:sp>
          <p:nvSpPr>
            <p:cNvPr id="70" name="矩形 69"/>
            <p:cNvSpPr/>
            <p:nvPr/>
          </p:nvSpPr>
          <p:spPr>
            <a:xfrm>
              <a:off x="12255" y="2168"/>
              <a:ext cx="5102" cy="789"/>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a:solidFill>
                    <a:srgbClr val="FFFFFF"/>
                  </a:solidFill>
                  <a:latin typeface="Impact" pitchFamily="34" charset="0"/>
                  <a:ea typeface="宋体" pitchFamily="2" charset="-122"/>
                </a:rPr>
                <a:t>3</a:t>
              </a:r>
            </a:p>
          </p:txBody>
        </p:sp>
        <p:sp>
          <p:nvSpPr>
            <p:cNvPr id="71" name="矩形 70"/>
            <p:cNvSpPr/>
            <p:nvPr/>
          </p:nvSpPr>
          <p:spPr>
            <a:xfrm>
              <a:off x="12255" y="2957"/>
              <a:ext cx="5102" cy="2613"/>
            </a:xfrm>
            <a:prstGeom prst="rect">
              <a:avLst/>
            </a:prstGeom>
            <a:noFill/>
            <a:ln w="38100">
              <a:solidFill>
                <a:srgbClr val="1570C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Bef>
                  <a:spcPts val="0"/>
                </a:spcBef>
                <a:defRPr/>
              </a:pPr>
              <a:r>
                <a:rPr lang="zh-CN" altLang="en-US" b="1" noProof="1">
                  <a:solidFill>
                    <a:srgbClr val="1570C1"/>
                  </a:solidFill>
                  <a:latin typeface="微软雅黑" panose="020B0503020204020204" pitchFamily="34" charset="-122"/>
                  <a:ea typeface="微软雅黑" panose="020B0503020204020204" pitchFamily="34" charset="-122"/>
                  <a:sym typeface="+mn-ea"/>
                </a:rPr>
                <a:t>发布《省重点推广应用的新技术新产品目录》并纳入政府采购品目范围，鼓励同等条件下优先采购，对新技术新产品（首台套）示范应用项目给予补助</a:t>
              </a:r>
            </a:p>
          </p:txBody>
        </p:sp>
        <p:sp>
          <p:nvSpPr>
            <p:cNvPr id="72" name="矩形 71"/>
            <p:cNvSpPr/>
            <p:nvPr/>
          </p:nvSpPr>
          <p:spPr>
            <a:xfrm>
              <a:off x="1698" y="5926"/>
              <a:ext cx="5100" cy="789"/>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a:solidFill>
                    <a:srgbClr val="FFFFFF"/>
                  </a:solidFill>
                  <a:latin typeface="Impact" pitchFamily="34" charset="0"/>
                  <a:ea typeface="宋体" pitchFamily="2" charset="-122"/>
                </a:rPr>
                <a:t>4</a:t>
              </a:r>
            </a:p>
          </p:txBody>
        </p:sp>
        <p:sp>
          <p:nvSpPr>
            <p:cNvPr id="73" name="矩形 72"/>
            <p:cNvSpPr/>
            <p:nvPr/>
          </p:nvSpPr>
          <p:spPr>
            <a:xfrm>
              <a:off x="1698" y="6714"/>
              <a:ext cx="5100" cy="2613"/>
            </a:xfrm>
            <a:prstGeom prst="rect">
              <a:avLst/>
            </a:prstGeom>
            <a:noFill/>
            <a:ln w="38100">
              <a:solidFill>
                <a:srgbClr val="1570C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Bef>
                  <a:spcPts val="0"/>
                </a:spcBef>
                <a:defRPr/>
              </a:pPr>
              <a:r>
                <a:rPr lang="zh-CN" altLang="en-US" b="1" noProof="1">
                  <a:solidFill>
                    <a:srgbClr val="1570C1"/>
                  </a:solidFill>
                  <a:latin typeface="微软雅黑" panose="020B0503020204020204" pitchFamily="34" charset="-122"/>
                  <a:ea typeface="微软雅黑" panose="020B0503020204020204" pitchFamily="34" charset="-122"/>
                  <a:sym typeface="+mn-ea"/>
                </a:rPr>
                <a:t>将重大首台（套）装备纳入保险补偿试点，助推一批重大新产品尽快走向市场</a:t>
              </a:r>
            </a:p>
          </p:txBody>
        </p:sp>
        <p:sp>
          <p:nvSpPr>
            <p:cNvPr id="74" name="矩形 73"/>
            <p:cNvSpPr/>
            <p:nvPr/>
          </p:nvSpPr>
          <p:spPr>
            <a:xfrm>
              <a:off x="6975" y="5926"/>
              <a:ext cx="5102" cy="789"/>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a:solidFill>
                    <a:srgbClr val="FFFFFF"/>
                  </a:solidFill>
                  <a:latin typeface="Impact" pitchFamily="34" charset="0"/>
                  <a:ea typeface="宋体" pitchFamily="2" charset="-122"/>
                </a:rPr>
                <a:t>5</a:t>
              </a:r>
            </a:p>
          </p:txBody>
        </p:sp>
        <p:sp>
          <p:nvSpPr>
            <p:cNvPr id="75" name="矩形 74"/>
            <p:cNvSpPr/>
            <p:nvPr/>
          </p:nvSpPr>
          <p:spPr>
            <a:xfrm>
              <a:off x="6975" y="6714"/>
              <a:ext cx="5102" cy="2613"/>
            </a:xfrm>
            <a:prstGeom prst="rect">
              <a:avLst/>
            </a:prstGeom>
            <a:noFill/>
            <a:ln w="38100">
              <a:solidFill>
                <a:srgbClr val="1570C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Bef>
                  <a:spcPts val="0"/>
                </a:spcBef>
                <a:defRPr/>
              </a:pPr>
              <a:r>
                <a:rPr lang="zh-CN" altLang="en-US" b="1" noProof="1">
                  <a:solidFill>
                    <a:srgbClr val="1570C1"/>
                  </a:solidFill>
                  <a:latin typeface="微软雅黑" panose="020B0503020204020204" pitchFamily="34" charset="-122"/>
                  <a:ea typeface="微软雅黑" panose="020B0503020204020204" pitchFamily="34" charset="-122"/>
                  <a:sym typeface="+mn-ea"/>
                </a:rPr>
                <a:t>深入实施军民融合工程，加快重点项目产业化进程，给予一定补助</a:t>
              </a:r>
            </a:p>
          </p:txBody>
        </p:sp>
        <p:sp>
          <p:nvSpPr>
            <p:cNvPr id="76" name="矩形 75"/>
            <p:cNvSpPr/>
            <p:nvPr/>
          </p:nvSpPr>
          <p:spPr>
            <a:xfrm>
              <a:off x="12255" y="5926"/>
              <a:ext cx="5102" cy="789"/>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2800" dirty="0">
                  <a:latin typeface="Impact" panose="020B0806030902050204" pitchFamily="34" charset="0"/>
                </a:rPr>
                <a:t>6</a:t>
              </a:r>
              <a:endParaRPr lang="zh-CN" altLang="en-US" sz="2800" dirty="0">
                <a:latin typeface="Impact" panose="020B0806030902050204" pitchFamily="34" charset="0"/>
              </a:endParaRPr>
            </a:p>
          </p:txBody>
        </p:sp>
        <p:sp>
          <p:nvSpPr>
            <p:cNvPr id="77" name="矩形 76"/>
            <p:cNvSpPr/>
            <p:nvPr/>
          </p:nvSpPr>
          <p:spPr>
            <a:xfrm>
              <a:off x="12255" y="6714"/>
              <a:ext cx="5102" cy="2613"/>
            </a:xfrm>
            <a:prstGeom prst="rect">
              <a:avLst/>
            </a:prstGeom>
            <a:noFill/>
            <a:ln w="38100">
              <a:solidFill>
                <a:srgbClr val="1570C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Bef>
                  <a:spcPts val="0"/>
                </a:spcBef>
                <a:defRPr/>
              </a:pPr>
              <a:r>
                <a:rPr lang="zh-CN" altLang="en-US" b="1" noProof="1">
                  <a:solidFill>
                    <a:srgbClr val="1570C1"/>
                  </a:solidFill>
                  <a:latin typeface="微软雅黑" panose="020B0503020204020204" pitchFamily="34" charset="-122"/>
                  <a:ea typeface="微软雅黑" panose="020B0503020204020204" pitchFamily="34" charset="-122"/>
                  <a:sym typeface="+mn-ea"/>
                </a:rPr>
                <a:t>支持企业、高等院校、科研机构与知识产权服务机构联合组建高价值专利培育示范中心，给予不超过500万元奖补</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23555"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23556" name="文本框 17"/>
          <p:cNvSpPr txBox="1">
            <a:spLocks noChangeArrowheads="1"/>
          </p:cNvSpPr>
          <p:nvPr/>
        </p:nvSpPr>
        <p:spPr bwMode="auto">
          <a:xfrm>
            <a:off x="19050" y="122238"/>
            <a:ext cx="6481763" cy="614362"/>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（七）加强质量和技术标准建设</a:t>
            </a:r>
          </a:p>
        </p:txBody>
      </p:sp>
      <p:grpSp>
        <p:nvGrpSpPr>
          <p:cNvPr id="23557" name="组合 8"/>
          <p:cNvGrpSpPr>
            <a:grpSpLocks/>
          </p:cNvGrpSpPr>
          <p:nvPr/>
        </p:nvGrpSpPr>
        <p:grpSpPr bwMode="auto">
          <a:xfrm>
            <a:off x="369888" y="936625"/>
            <a:ext cx="11653837" cy="5519738"/>
            <a:chOff x="1698" y="2168"/>
            <a:chExt cx="15659" cy="7159"/>
          </a:xfrm>
        </p:grpSpPr>
        <p:sp>
          <p:nvSpPr>
            <p:cNvPr id="66" name="矩形 65"/>
            <p:cNvSpPr/>
            <p:nvPr/>
          </p:nvSpPr>
          <p:spPr>
            <a:xfrm>
              <a:off x="1698" y="2168"/>
              <a:ext cx="5102" cy="7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a:solidFill>
                    <a:srgbClr val="FFFFFF"/>
                  </a:solidFill>
                  <a:latin typeface="Impact" pitchFamily="34" charset="0"/>
                  <a:ea typeface="宋体" pitchFamily="2" charset="-122"/>
                </a:rPr>
                <a:t>1</a:t>
              </a:r>
            </a:p>
          </p:txBody>
        </p:sp>
        <p:sp>
          <p:nvSpPr>
            <p:cNvPr id="67" name="矩形 66"/>
            <p:cNvSpPr/>
            <p:nvPr/>
          </p:nvSpPr>
          <p:spPr>
            <a:xfrm>
              <a:off x="1698" y="2959"/>
              <a:ext cx="5102" cy="2613"/>
            </a:xfrm>
            <a:prstGeom prst="rect">
              <a:avLst/>
            </a:prstGeom>
            <a:noFill/>
            <a:ln w="38100">
              <a:solidFill>
                <a:srgbClr val="00B0F0"/>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Bef>
                  <a:spcPts val="0"/>
                </a:spcBef>
                <a:defRPr/>
              </a:pPr>
              <a:r>
                <a:rPr lang="zh-CN" altLang="en-US" b="1" noProof="1">
                  <a:solidFill>
                    <a:srgbClr val="00B0F0"/>
                  </a:solidFill>
                  <a:latin typeface="微软雅黑" panose="020B0503020204020204" pitchFamily="34" charset="-122"/>
                  <a:ea typeface="微软雅黑" panose="020B0503020204020204" pitchFamily="34" charset="-122"/>
                  <a:sym typeface="+mn-ea"/>
                </a:rPr>
                <a:t>支持行业龙头企业、重点院校、科研机构主导和参与</a:t>
              </a:r>
              <a:r>
                <a:rPr lang="zh-CN" altLang="en-US" b="1" noProof="1" smtClean="0">
                  <a:solidFill>
                    <a:srgbClr val="00B0F0"/>
                  </a:solidFill>
                  <a:latin typeface="微软雅黑" panose="020B0503020204020204" pitchFamily="34" charset="-122"/>
                  <a:ea typeface="微软雅黑" panose="020B0503020204020204" pitchFamily="34" charset="-122"/>
                  <a:sym typeface="+mn-ea"/>
                </a:rPr>
                <a:t>国际标准、国家标准、</a:t>
              </a:r>
              <a:r>
                <a:rPr lang="zh-CN" altLang="en-US" b="1" noProof="1">
                  <a:solidFill>
                    <a:srgbClr val="00B0F0"/>
                  </a:solidFill>
                  <a:latin typeface="微软雅黑" panose="020B0503020204020204" pitchFamily="34" charset="-122"/>
                  <a:ea typeface="微软雅黑" panose="020B0503020204020204" pitchFamily="34" charset="-122"/>
                  <a:sym typeface="+mn-ea"/>
                </a:rPr>
                <a:t>行业标准的制（修）订</a:t>
              </a:r>
            </a:p>
          </p:txBody>
        </p:sp>
        <p:sp>
          <p:nvSpPr>
            <p:cNvPr id="68" name="矩形 67"/>
            <p:cNvSpPr/>
            <p:nvPr/>
          </p:nvSpPr>
          <p:spPr>
            <a:xfrm>
              <a:off x="6975" y="2168"/>
              <a:ext cx="5102" cy="7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a:solidFill>
                    <a:srgbClr val="FFFFFF"/>
                  </a:solidFill>
                  <a:latin typeface="Impact" pitchFamily="34" charset="0"/>
                  <a:ea typeface="宋体" pitchFamily="2" charset="-122"/>
                </a:rPr>
                <a:t>2</a:t>
              </a:r>
            </a:p>
          </p:txBody>
        </p:sp>
        <p:sp>
          <p:nvSpPr>
            <p:cNvPr id="69" name="矩形 68"/>
            <p:cNvSpPr/>
            <p:nvPr/>
          </p:nvSpPr>
          <p:spPr>
            <a:xfrm>
              <a:off x="6975" y="2959"/>
              <a:ext cx="5102" cy="2613"/>
            </a:xfrm>
            <a:prstGeom prst="rect">
              <a:avLst/>
            </a:prstGeom>
            <a:noFill/>
            <a:ln w="38100">
              <a:solidFill>
                <a:srgbClr val="00B0F0"/>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Bef>
                  <a:spcPts val="0"/>
                </a:spcBef>
                <a:defRPr/>
              </a:pPr>
              <a:r>
                <a:rPr lang="zh-CN" altLang="en-US" b="1" noProof="1">
                  <a:solidFill>
                    <a:srgbClr val="00B0F0"/>
                  </a:solidFill>
                  <a:latin typeface="微软雅黑" panose="020B0503020204020204" pitchFamily="34" charset="-122"/>
                  <a:ea typeface="微软雅黑" panose="020B0503020204020204" pitchFamily="34" charset="-122"/>
                  <a:sym typeface="+mn-ea"/>
                </a:rPr>
                <a:t>对</a:t>
              </a:r>
              <a:r>
                <a:rPr lang="zh-CN" altLang="en-US" b="1" noProof="1" smtClean="0">
                  <a:solidFill>
                    <a:srgbClr val="00B0F0"/>
                  </a:solidFill>
                  <a:latin typeface="微软雅黑" panose="020B0503020204020204" pitchFamily="34" charset="-122"/>
                  <a:ea typeface="微软雅黑" panose="020B0503020204020204" pitchFamily="34" charset="-122"/>
                  <a:sym typeface="+mn-ea"/>
                </a:rPr>
                <a:t>承担国际（国家）标准化</a:t>
              </a:r>
              <a:r>
                <a:rPr lang="zh-CN" altLang="en-US" b="1" noProof="1">
                  <a:solidFill>
                    <a:srgbClr val="00B0F0"/>
                  </a:solidFill>
                  <a:latin typeface="微软雅黑" panose="020B0503020204020204" pitchFamily="34" charset="-122"/>
                  <a:ea typeface="微软雅黑" panose="020B0503020204020204" pitchFamily="34" charset="-122"/>
                  <a:sym typeface="+mn-ea"/>
                </a:rPr>
                <a:t>专业技术委员会、分委会、工作组的单位，每年给予资助；对主导制（修）</a:t>
              </a:r>
              <a:r>
                <a:rPr lang="zh-CN" altLang="en-US" b="1" noProof="1">
                  <a:solidFill>
                    <a:srgbClr val="00B0F0"/>
                  </a:solidFill>
                  <a:latin typeface="微软雅黑" panose="020B0503020204020204" pitchFamily="34" charset="-122"/>
                  <a:ea typeface="微软雅黑" panose="020B0503020204020204" pitchFamily="34" charset="-122"/>
                  <a:sym typeface="+mn-ea"/>
                </a:rPr>
                <a:t>订国际标准</a:t>
              </a:r>
              <a:r>
                <a:rPr lang="zh-CN" altLang="en-US" b="1" noProof="1">
                  <a:solidFill>
                    <a:srgbClr val="00B0F0"/>
                  </a:solidFill>
                  <a:latin typeface="微软雅黑" panose="020B0503020204020204" pitchFamily="34" charset="-122"/>
                  <a:ea typeface="微软雅黑" panose="020B0503020204020204" pitchFamily="34" charset="-122"/>
                  <a:sym typeface="+mn-ea"/>
                </a:rPr>
                <a:t>、</a:t>
              </a:r>
              <a:r>
                <a:rPr lang="zh-CN" altLang="en-US" b="1" noProof="1" smtClean="0">
                  <a:solidFill>
                    <a:srgbClr val="00B0F0"/>
                  </a:solidFill>
                  <a:latin typeface="微软雅黑" panose="020B0503020204020204" pitchFamily="34" charset="-122"/>
                  <a:ea typeface="微软雅黑" panose="020B0503020204020204" pitchFamily="34" charset="-122"/>
                  <a:sym typeface="+mn-ea"/>
                </a:rPr>
                <a:t>国家标准</a:t>
              </a:r>
              <a:r>
                <a:rPr lang="zh-CN" altLang="en-US" b="1" noProof="1">
                  <a:solidFill>
                    <a:srgbClr val="00B0F0"/>
                  </a:solidFill>
                  <a:latin typeface="微软雅黑" panose="020B0503020204020204" pitchFamily="34" charset="-122"/>
                  <a:ea typeface="微软雅黑" panose="020B0503020204020204" pitchFamily="34" charset="-122"/>
                  <a:sym typeface="+mn-ea"/>
                </a:rPr>
                <a:t>的</a:t>
              </a:r>
              <a:r>
                <a:rPr lang="zh-CN" altLang="en-US" b="1" noProof="1">
                  <a:solidFill>
                    <a:srgbClr val="00B0F0"/>
                  </a:solidFill>
                  <a:latin typeface="微软雅黑" panose="020B0503020204020204" pitchFamily="34" charset="-122"/>
                  <a:ea typeface="微软雅黑" panose="020B0503020204020204" pitchFamily="34" charset="-122"/>
                  <a:sym typeface="+mn-ea"/>
                </a:rPr>
                <a:t>单位，分别给予100万元、50万元奖励</a:t>
              </a:r>
            </a:p>
          </p:txBody>
        </p:sp>
        <p:sp>
          <p:nvSpPr>
            <p:cNvPr id="70" name="矩形 69"/>
            <p:cNvSpPr/>
            <p:nvPr/>
          </p:nvSpPr>
          <p:spPr>
            <a:xfrm>
              <a:off x="12255" y="2168"/>
              <a:ext cx="5102" cy="7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a:solidFill>
                    <a:srgbClr val="FFFFFF"/>
                  </a:solidFill>
                  <a:latin typeface="Impact" pitchFamily="34" charset="0"/>
                  <a:ea typeface="宋体" pitchFamily="2" charset="-122"/>
                </a:rPr>
                <a:t>3</a:t>
              </a:r>
            </a:p>
          </p:txBody>
        </p:sp>
        <p:sp>
          <p:nvSpPr>
            <p:cNvPr id="71" name="矩形 70"/>
            <p:cNvSpPr/>
            <p:nvPr/>
          </p:nvSpPr>
          <p:spPr>
            <a:xfrm>
              <a:off x="12255" y="2959"/>
              <a:ext cx="5102" cy="2613"/>
            </a:xfrm>
            <a:prstGeom prst="rect">
              <a:avLst/>
            </a:prstGeom>
            <a:noFill/>
            <a:ln w="38100">
              <a:solidFill>
                <a:srgbClr val="00B0F0"/>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Bef>
                  <a:spcPts val="0"/>
                </a:spcBef>
                <a:defRPr/>
              </a:pPr>
              <a:r>
                <a:rPr lang="zh-CN" altLang="en-US" b="1" noProof="1">
                  <a:solidFill>
                    <a:srgbClr val="00B0F0"/>
                  </a:solidFill>
                  <a:latin typeface="微软雅黑" panose="020B0503020204020204" pitchFamily="34" charset="-122"/>
                  <a:ea typeface="微软雅黑" panose="020B0503020204020204" pitchFamily="34" charset="-122"/>
                  <a:sym typeface="+mn-ea"/>
                </a:rPr>
                <a:t>对获得中国工业大奖和中国质量奖、中国质量奖提名奖和全国质量奖、江苏省质量奖的单位，分别给予300万元、200万元、100万元奖励</a:t>
              </a:r>
            </a:p>
          </p:txBody>
        </p:sp>
        <p:sp>
          <p:nvSpPr>
            <p:cNvPr id="72" name="矩形 71"/>
            <p:cNvSpPr/>
            <p:nvPr/>
          </p:nvSpPr>
          <p:spPr>
            <a:xfrm>
              <a:off x="1698" y="5926"/>
              <a:ext cx="5102" cy="7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a:solidFill>
                    <a:srgbClr val="FFFFFF"/>
                  </a:solidFill>
                  <a:latin typeface="Impact" pitchFamily="34" charset="0"/>
                  <a:ea typeface="宋体" pitchFamily="2" charset="-122"/>
                </a:rPr>
                <a:t>4</a:t>
              </a:r>
            </a:p>
          </p:txBody>
        </p:sp>
        <p:sp>
          <p:nvSpPr>
            <p:cNvPr id="73" name="矩形 72"/>
            <p:cNvSpPr/>
            <p:nvPr/>
          </p:nvSpPr>
          <p:spPr>
            <a:xfrm>
              <a:off x="1698" y="6714"/>
              <a:ext cx="5102" cy="2613"/>
            </a:xfrm>
            <a:prstGeom prst="rect">
              <a:avLst/>
            </a:prstGeom>
            <a:noFill/>
            <a:ln w="38100">
              <a:solidFill>
                <a:srgbClr val="00B0F0"/>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Bef>
                  <a:spcPts val="0"/>
                </a:spcBef>
                <a:defRPr/>
              </a:pPr>
              <a:r>
                <a:rPr lang="zh-CN" altLang="en-US" b="1" noProof="1">
                  <a:solidFill>
                    <a:srgbClr val="00B0F0"/>
                  </a:solidFill>
                  <a:latin typeface="微软雅黑" panose="020B0503020204020204" pitchFamily="34" charset="-122"/>
                  <a:ea typeface="微软雅黑" panose="020B0503020204020204" pitchFamily="34" charset="-122"/>
                  <a:sym typeface="+mn-ea"/>
                </a:rPr>
                <a:t>推进内外销消费品“同线同标同质”</a:t>
              </a:r>
            </a:p>
          </p:txBody>
        </p:sp>
        <p:sp>
          <p:nvSpPr>
            <p:cNvPr id="74" name="矩形 73"/>
            <p:cNvSpPr/>
            <p:nvPr/>
          </p:nvSpPr>
          <p:spPr>
            <a:xfrm>
              <a:off x="6975" y="5926"/>
              <a:ext cx="5102" cy="7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a:solidFill>
                    <a:srgbClr val="FFFFFF"/>
                  </a:solidFill>
                  <a:latin typeface="Impact" pitchFamily="34" charset="0"/>
                  <a:ea typeface="宋体" pitchFamily="2" charset="-122"/>
                </a:rPr>
                <a:t>5</a:t>
              </a:r>
            </a:p>
          </p:txBody>
        </p:sp>
        <p:sp>
          <p:nvSpPr>
            <p:cNvPr id="75" name="矩形 74"/>
            <p:cNvSpPr/>
            <p:nvPr/>
          </p:nvSpPr>
          <p:spPr>
            <a:xfrm>
              <a:off x="6975" y="6714"/>
              <a:ext cx="5102" cy="2613"/>
            </a:xfrm>
            <a:prstGeom prst="rect">
              <a:avLst/>
            </a:prstGeom>
            <a:noFill/>
            <a:ln w="38100">
              <a:solidFill>
                <a:srgbClr val="00B0F0"/>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Bef>
                  <a:spcPts val="0"/>
                </a:spcBef>
                <a:defRPr/>
              </a:pPr>
              <a:r>
                <a:rPr lang="zh-CN" altLang="en-US" b="1" noProof="1">
                  <a:solidFill>
                    <a:srgbClr val="00B0F0"/>
                  </a:solidFill>
                  <a:latin typeface="微软雅黑" panose="020B0503020204020204" pitchFamily="34" charset="-122"/>
                  <a:ea typeface="微软雅黑" panose="020B0503020204020204" pitchFamily="34" charset="-122"/>
                  <a:sym typeface="+mn-ea"/>
                </a:rPr>
                <a:t>支持创建全国质量标杆、国家工业产品质量控制和技术评价实验室、出口质量安全示范区</a:t>
              </a:r>
            </a:p>
          </p:txBody>
        </p:sp>
        <p:sp>
          <p:nvSpPr>
            <p:cNvPr id="76" name="矩形 75"/>
            <p:cNvSpPr/>
            <p:nvPr/>
          </p:nvSpPr>
          <p:spPr>
            <a:xfrm>
              <a:off x="12255" y="5926"/>
              <a:ext cx="5102" cy="7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2800" dirty="0">
                  <a:latin typeface="Impact" panose="020B0806030902050204" pitchFamily="34" charset="0"/>
                </a:rPr>
                <a:t>6</a:t>
              </a:r>
              <a:endParaRPr lang="zh-CN" altLang="en-US" sz="2800" dirty="0">
                <a:latin typeface="Impact" panose="020B0806030902050204" pitchFamily="34" charset="0"/>
              </a:endParaRPr>
            </a:p>
          </p:txBody>
        </p:sp>
        <p:sp>
          <p:nvSpPr>
            <p:cNvPr id="77" name="矩形 76"/>
            <p:cNvSpPr/>
            <p:nvPr/>
          </p:nvSpPr>
          <p:spPr>
            <a:xfrm>
              <a:off x="12255" y="6714"/>
              <a:ext cx="5102" cy="2613"/>
            </a:xfrm>
            <a:prstGeom prst="rect">
              <a:avLst/>
            </a:prstGeom>
            <a:noFill/>
            <a:ln w="38100">
              <a:solidFill>
                <a:srgbClr val="00B0F0"/>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Bef>
                  <a:spcPts val="0"/>
                </a:spcBef>
                <a:defRPr/>
              </a:pPr>
              <a:r>
                <a:rPr lang="zh-CN" altLang="en-US" b="1" noProof="1">
                  <a:solidFill>
                    <a:srgbClr val="00B0F0"/>
                  </a:solidFill>
                  <a:latin typeface="微软雅黑" panose="020B0503020204020204" pitchFamily="34" charset="-122"/>
                  <a:ea typeface="微软雅黑" panose="020B0503020204020204" pitchFamily="34" charset="-122"/>
                  <a:sym typeface="+mn-ea"/>
                </a:rPr>
                <a:t>对在全国同品种前3家通过仿制药质量和疗效一致性评价的企业以及按期通过评价的企业，省级相关专项给予奖励</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24579"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24580" name="文本框 17"/>
          <p:cNvSpPr txBox="1">
            <a:spLocks noChangeArrowheads="1"/>
          </p:cNvSpPr>
          <p:nvPr/>
        </p:nvSpPr>
        <p:spPr bwMode="auto">
          <a:xfrm>
            <a:off x="19050" y="122238"/>
            <a:ext cx="5410200" cy="585787"/>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（八）开展品牌创建活动</a:t>
            </a:r>
          </a:p>
        </p:txBody>
      </p:sp>
      <p:grpSp>
        <p:nvGrpSpPr>
          <p:cNvPr id="5" name="Group 44"/>
          <p:cNvGrpSpPr>
            <a:grpSpLocks/>
          </p:cNvGrpSpPr>
          <p:nvPr/>
        </p:nvGrpSpPr>
        <p:grpSpPr bwMode="auto">
          <a:xfrm>
            <a:off x="315913" y="1673225"/>
            <a:ext cx="2579687" cy="3500438"/>
            <a:chOff x="888555" y="1518341"/>
            <a:chExt cx="1645276" cy="2159949"/>
          </a:xfrm>
        </p:grpSpPr>
        <p:sp>
          <p:nvSpPr>
            <p:cNvPr id="24600" name="Rounded Rectangle 45"/>
            <p:cNvSpPr>
              <a:spLocks noChangeArrowheads="1"/>
            </p:cNvSpPr>
            <p:nvPr/>
          </p:nvSpPr>
          <p:spPr bwMode="auto">
            <a:xfrm>
              <a:off x="888555" y="1518341"/>
              <a:ext cx="1645276" cy="2159949"/>
            </a:xfrm>
            <a:prstGeom prst="roundRect">
              <a:avLst>
                <a:gd name="adj" fmla="val 4218"/>
              </a:avLst>
            </a:prstGeom>
            <a:solidFill>
              <a:srgbClr val="1570C1">
                <a:alpha val="85097"/>
              </a:srgbClr>
            </a:solidFill>
            <a:ln w="25400" algn="ctr">
              <a:noFill/>
              <a:round/>
              <a:headEnd/>
              <a:tailEnd/>
            </a:ln>
          </p:spPr>
          <p:txBody>
            <a:bodyPr anchor="ctr"/>
            <a:lstStyle/>
            <a:p>
              <a:pPr algn="ctr" defTabSz="1219200"/>
              <a:endParaRPr lang="en-US" altLang="en-US" sz="3200">
                <a:solidFill>
                  <a:srgbClr val="FFFFFF"/>
                </a:solidFill>
              </a:endParaRPr>
            </a:p>
          </p:txBody>
        </p:sp>
        <p:sp>
          <p:nvSpPr>
            <p:cNvPr id="24601" name="Content Placeholder 2"/>
            <p:cNvSpPr txBox="1">
              <a:spLocks noChangeArrowheads="1"/>
            </p:cNvSpPr>
            <p:nvPr/>
          </p:nvSpPr>
          <p:spPr bwMode="auto">
            <a:xfrm>
              <a:off x="973081" y="2049398"/>
              <a:ext cx="1476224" cy="1385987"/>
            </a:xfrm>
            <a:prstGeom prst="rect">
              <a:avLst/>
            </a:prstGeom>
            <a:noFill/>
            <a:ln w="9525">
              <a:noFill/>
              <a:miter lim="800000"/>
              <a:headEnd/>
              <a:tailEnd/>
            </a:ln>
          </p:spPr>
          <p:txBody>
            <a:bodyPr lIns="121920" tIns="60960" rIns="121920" bIns="60960"/>
            <a:lstStyle/>
            <a:p>
              <a:pPr>
                <a:lnSpc>
                  <a:spcPct val="150000"/>
                </a:lnSpc>
                <a:spcBef>
                  <a:spcPct val="20000"/>
                </a:spcBef>
              </a:pPr>
              <a:endParaRPr lang="en-US" altLang="zh-CN" sz="1600">
                <a:solidFill>
                  <a:schemeClr val="bg1"/>
                </a:solidFill>
                <a:latin typeface="微软雅黑" pitchFamily="34" charset="-122"/>
                <a:ea typeface="微软雅黑" pitchFamily="34" charset="-122"/>
              </a:endParaRPr>
            </a:p>
            <a:p>
              <a:pPr>
                <a:lnSpc>
                  <a:spcPct val="150000"/>
                </a:lnSpc>
                <a:spcBef>
                  <a:spcPct val="20000"/>
                </a:spcBef>
              </a:pPr>
              <a:r>
                <a:rPr lang="zh-CN" altLang="en-US" b="1">
                  <a:solidFill>
                    <a:schemeClr val="bg1"/>
                  </a:solidFill>
                  <a:latin typeface="微软雅黑" pitchFamily="34" charset="-122"/>
                  <a:ea typeface="微软雅黑" pitchFamily="34" charset="-122"/>
                </a:rPr>
                <a:t>推进“三品”专项行动，培育更多百年老店</a:t>
              </a:r>
            </a:p>
          </p:txBody>
        </p:sp>
        <p:sp>
          <p:nvSpPr>
            <p:cNvPr id="24602" name="Title 13"/>
            <p:cNvSpPr txBox="1">
              <a:spLocks noChangeArrowheads="1"/>
            </p:cNvSpPr>
            <p:nvPr/>
          </p:nvSpPr>
          <p:spPr bwMode="auto">
            <a:xfrm>
              <a:off x="1000462" y="1565154"/>
              <a:ext cx="1421461" cy="425525"/>
            </a:xfrm>
            <a:prstGeom prst="rect">
              <a:avLst/>
            </a:prstGeom>
            <a:noFill/>
            <a:ln w="9525">
              <a:noFill/>
              <a:miter lim="800000"/>
              <a:headEnd/>
              <a:tailEnd/>
            </a:ln>
          </p:spPr>
          <p:txBody>
            <a:bodyPr lIns="121920" tIns="60960" rIns="121920" bIns="60960" anchor="ctr">
              <a:spAutoFit/>
            </a:bodyPr>
            <a:lstStyle/>
            <a:p>
              <a:pPr algn="ctr"/>
              <a:r>
                <a:rPr lang="zh-CN" altLang="en-US" b="1" dirty="0">
                  <a:solidFill>
                    <a:schemeClr val="bg1"/>
                  </a:solidFill>
                  <a:latin typeface="微软雅黑" pitchFamily="34" charset="-122"/>
                  <a:ea typeface="微软雅黑" pitchFamily="34" charset="-122"/>
                </a:rPr>
                <a:t>实施商标品牌战略</a:t>
              </a:r>
            </a:p>
            <a:p>
              <a:pPr algn="ctr"/>
              <a:r>
                <a:rPr lang="zh-CN" altLang="en-US" b="1" dirty="0" smtClean="0">
                  <a:solidFill>
                    <a:schemeClr val="bg1"/>
                  </a:solidFill>
                  <a:latin typeface="微软雅黑" pitchFamily="34" charset="-122"/>
                  <a:ea typeface="微软雅黑" pitchFamily="34" charset="-122"/>
                </a:rPr>
                <a:t>三年</a:t>
              </a:r>
              <a:r>
                <a:rPr lang="zh-CN" altLang="en-US" b="1" dirty="0">
                  <a:solidFill>
                    <a:schemeClr val="bg1"/>
                  </a:solidFill>
                  <a:latin typeface="微软雅黑" pitchFamily="34" charset="-122"/>
                  <a:ea typeface="微软雅黑" pitchFamily="34" charset="-122"/>
                </a:rPr>
                <a:t>行动计划</a:t>
              </a:r>
              <a:endParaRPr lang="en-US" altLang="zh-CN" b="1" dirty="0">
                <a:solidFill>
                  <a:schemeClr val="bg1"/>
                </a:solidFill>
                <a:latin typeface="微软雅黑" pitchFamily="34" charset="-122"/>
                <a:ea typeface="微软雅黑" pitchFamily="34" charset="-122"/>
              </a:endParaRPr>
            </a:p>
          </p:txBody>
        </p:sp>
        <p:cxnSp>
          <p:nvCxnSpPr>
            <p:cNvPr id="33" name="Straight Connector 49"/>
            <p:cNvCxnSpPr/>
            <p:nvPr/>
          </p:nvCxnSpPr>
          <p:spPr>
            <a:xfrm>
              <a:off x="888555" y="2005187"/>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50"/>
            <p:cNvCxnSpPr/>
            <p:nvPr/>
          </p:nvCxnSpPr>
          <p:spPr>
            <a:xfrm>
              <a:off x="888555" y="2035553"/>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1"/>
          <p:cNvGrpSpPr>
            <a:grpSpLocks/>
          </p:cNvGrpSpPr>
          <p:nvPr/>
        </p:nvGrpSpPr>
        <p:grpSpPr bwMode="auto">
          <a:xfrm>
            <a:off x="3297238" y="1673225"/>
            <a:ext cx="2589212" cy="3500438"/>
            <a:chOff x="888555" y="1518341"/>
            <a:chExt cx="1652877" cy="2159949"/>
          </a:xfrm>
        </p:grpSpPr>
        <p:sp>
          <p:nvSpPr>
            <p:cNvPr id="36" name="Rounded Rectangle 52"/>
            <p:cNvSpPr/>
            <p:nvPr/>
          </p:nvSpPr>
          <p:spPr>
            <a:xfrm>
              <a:off x="888555" y="1518341"/>
              <a:ext cx="1644770" cy="2159949"/>
            </a:xfrm>
            <a:prstGeom prst="roundRect">
              <a:avLst>
                <a:gd name="adj" fmla="val 4218"/>
              </a:avLst>
            </a:prstGeom>
            <a:solidFill>
              <a:srgbClr val="00B0F0"/>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sz="3200">
                <a:solidFill>
                  <a:srgbClr val="FFFFFF"/>
                </a:solidFill>
                <a:ea typeface="宋体" pitchFamily="2" charset="-122"/>
              </a:endParaRPr>
            </a:p>
          </p:txBody>
        </p:sp>
        <p:sp>
          <p:nvSpPr>
            <p:cNvPr id="24596" name="Content Placeholder 2"/>
            <p:cNvSpPr txBox="1">
              <a:spLocks noChangeArrowheads="1"/>
            </p:cNvSpPr>
            <p:nvPr/>
          </p:nvSpPr>
          <p:spPr bwMode="auto">
            <a:xfrm>
              <a:off x="973142" y="1990624"/>
              <a:ext cx="1476103" cy="1385987"/>
            </a:xfrm>
            <a:prstGeom prst="rect">
              <a:avLst/>
            </a:prstGeom>
            <a:noFill/>
            <a:ln w="9525">
              <a:noFill/>
              <a:miter lim="800000"/>
              <a:headEnd/>
              <a:tailEnd/>
            </a:ln>
          </p:spPr>
          <p:txBody>
            <a:bodyPr lIns="121920" tIns="60960" rIns="121920" bIns="60960"/>
            <a:lstStyle/>
            <a:p>
              <a:pPr>
                <a:lnSpc>
                  <a:spcPct val="150000"/>
                </a:lnSpc>
                <a:spcBef>
                  <a:spcPct val="20000"/>
                </a:spcBef>
              </a:pPr>
              <a:endParaRPr lang="en-US" altLang="zh-CN" sz="1600">
                <a:solidFill>
                  <a:schemeClr val="bg1"/>
                </a:solidFill>
                <a:latin typeface="微软雅黑" pitchFamily="34" charset="-122"/>
                <a:ea typeface="微软雅黑" pitchFamily="34" charset="-122"/>
              </a:endParaRPr>
            </a:p>
            <a:p>
              <a:pPr>
                <a:lnSpc>
                  <a:spcPct val="150000"/>
                </a:lnSpc>
                <a:spcBef>
                  <a:spcPct val="20000"/>
                </a:spcBef>
              </a:pPr>
              <a:r>
                <a:rPr lang="zh-CN" altLang="en-US" b="1">
                  <a:solidFill>
                    <a:schemeClr val="bg1"/>
                  </a:solidFill>
                  <a:latin typeface="微软雅黑" pitchFamily="34" charset="-122"/>
                  <a:ea typeface="微软雅黑" pitchFamily="34" charset="-122"/>
                </a:rPr>
                <a:t>深入开展江苏品牌产品万里行、“一带一路”展销及自主工业品牌</a:t>
              </a:r>
              <a:r>
                <a:rPr lang="en-US" altLang="zh-CN" b="1">
                  <a:solidFill>
                    <a:schemeClr val="bg1"/>
                  </a:solidFill>
                  <a:latin typeface="微软雅黑" pitchFamily="34" charset="-122"/>
                  <a:ea typeface="微软雅黑" pitchFamily="34" charset="-122"/>
                </a:rPr>
                <a:t>50</a:t>
              </a:r>
              <a:r>
                <a:rPr lang="zh-CN" altLang="en-US" b="1">
                  <a:solidFill>
                    <a:schemeClr val="bg1"/>
                  </a:solidFill>
                  <a:latin typeface="微软雅黑" pitchFamily="34" charset="-122"/>
                  <a:ea typeface="微软雅黑" pitchFamily="34" charset="-122"/>
                </a:rPr>
                <a:t>强宣传推介活动</a:t>
              </a:r>
            </a:p>
          </p:txBody>
        </p:sp>
        <p:sp>
          <p:nvSpPr>
            <p:cNvPr id="24597" name="Title 13"/>
            <p:cNvSpPr txBox="1">
              <a:spLocks noChangeArrowheads="1"/>
            </p:cNvSpPr>
            <p:nvPr/>
          </p:nvSpPr>
          <p:spPr bwMode="auto">
            <a:xfrm>
              <a:off x="964174" y="1565156"/>
              <a:ext cx="1577258" cy="425525"/>
            </a:xfrm>
            <a:prstGeom prst="rect">
              <a:avLst/>
            </a:prstGeom>
            <a:noFill/>
            <a:ln w="9525">
              <a:noFill/>
              <a:miter lim="800000"/>
              <a:headEnd/>
              <a:tailEnd/>
            </a:ln>
          </p:spPr>
          <p:txBody>
            <a:bodyPr lIns="121920" tIns="60960" rIns="121920" bIns="60960" anchor="ctr">
              <a:spAutoFit/>
            </a:bodyPr>
            <a:lstStyle/>
            <a:p>
              <a:pPr algn="ctr"/>
              <a:r>
                <a:rPr lang="zh-CN" altLang="en-US" b="1">
                  <a:solidFill>
                    <a:schemeClr val="bg1"/>
                  </a:solidFill>
                  <a:latin typeface="微软雅黑" pitchFamily="34" charset="-122"/>
                  <a:ea typeface="微软雅黑" pitchFamily="34" charset="-122"/>
                </a:rPr>
                <a:t>支持建立品牌产品全球营销网络平台</a:t>
              </a:r>
              <a:endParaRPr lang="en-US" altLang="zh-CN" b="1">
                <a:solidFill>
                  <a:schemeClr val="bg1"/>
                </a:solidFill>
                <a:latin typeface="微软雅黑" pitchFamily="34" charset="-122"/>
                <a:ea typeface="微软雅黑" pitchFamily="34" charset="-122"/>
              </a:endParaRPr>
            </a:p>
          </p:txBody>
        </p:sp>
        <p:cxnSp>
          <p:nvCxnSpPr>
            <p:cNvPr id="39" name="Straight Connector 56"/>
            <p:cNvCxnSpPr/>
            <p:nvPr/>
          </p:nvCxnSpPr>
          <p:spPr>
            <a:xfrm>
              <a:off x="888555" y="2005187"/>
              <a:ext cx="164477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57"/>
            <p:cNvCxnSpPr/>
            <p:nvPr/>
          </p:nvCxnSpPr>
          <p:spPr>
            <a:xfrm>
              <a:off x="888555" y="2035553"/>
              <a:ext cx="164477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58"/>
          <p:cNvGrpSpPr>
            <a:grpSpLocks/>
          </p:cNvGrpSpPr>
          <p:nvPr/>
        </p:nvGrpSpPr>
        <p:grpSpPr bwMode="auto">
          <a:xfrm>
            <a:off x="6289675" y="1673225"/>
            <a:ext cx="2647950" cy="3500438"/>
            <a:chOff x="852186" y="1518341"/>
            <a:chExt cx="1690614" cy="2159949"/>
          </a:xfrm>
        </p:grpSpPr>
        <p:sp>
          <p:nvSpPr>
            <p:cNvPr id="24590" name="Rounded Rectangle 59"/>
            <p:cNvSpPr>
              <a:spLocks noChangeArrowheads="1"/>
            </p:cNvSpPr>
            <p:nvPr/>
          </p:nvSpPr>
          <p:spPr bwMode="auto">
            <a:xfrm>
              <a:off x="888674" y="1518341"/>
              <a:ext cx="1645004" cy="2159949"/>
            </a:xfrm>
            <a:prstGeom prst="roundRect">
              <a:avLst>
                <a:gd name="adj" fmla="val 4218"/>
              </a:avLst>
            </a:prstGeom>
            <a:solidFill>
              <a:srgbClr val="1570C1">
                <a:alpha val="85097"/>
              </a:srgbClr>
            </a:solidFill>
            <a:ln w="25400" algn="ctr">
              <a:noFill/>
              <a:round/>
              <a:headEnd/>
              <a:tailEnd/>
            </a:ln>
          </p:spPr>
          <p:txBody>
            <a:bodyPr anchor="ctr"/>
            <a:lstStyle/>
            <a:p>
              <a:pPr algn="ctr" defTabSz="1219200"/>
              <a:endParaRPr lang="en-US" altLang="en-US" sz="3200">
                <a:solidFill>
                  <a:srgbClr val="FFFFFF"/>
                </a:solidFill>
              </a:endParaRPr>
            </a:p>
          </p:txBody>
        </p:sp>
        <p:sp>
          <p:nvSpPr>
            <p:cNvPr id="24591" name="Content Placeholder 2"/>
            <p:cNvSpPr txBox="1">
              <a:spLocks noChangeArrowheads="1"/>
            </p:cNvSpPr>
            <p:nvPr/>
          </p:nvSpPr>
          <p:spPr bwMode="auto">
            <a:xfrm>
              <a:off x="973142" y="2049398"/>
              <a:ext cx="1476101" cy="1385987"/>
            </a:xfrm>
            <a:prstGeom prst="rect">
              <a:avLst/>
            </a:prstGeom>
            <a:noFill/>
            <a:ln w="9525">
              <a:noFill/>
              <a:miter lim="800000"/>
              <a:headEnd/>
              <a:tailEnd/>
            </a:ln>
          </p:spPr>
          <p:txBody>
            <a:bodyPr lIns="121920" tIns="60960" rIns="121920" bIns="60960"/>
            <a:lstStyle/>
            <a:p>
              <a:pPr>
                <a:lnSpc>
                  <a:spcPct val="150000"/>
                </a:lnSpc>
                <a:spcBef>
                  <a:spcPct val="20000"/>
                </a:spcBef>
              </a:pPr>
              <a:endParaRPr lang="en-US" altLang="zh-CN" sz="1600">
                <a:solidFill>
                  <a:schemeClr val="bg1"/>
                </a:solidFill>
                <a:latin typeface="微软雅黑" pitchFamily="34" charset="-122"/>
                <a:ea typeface="微软雅黑" pitchFamily="34" charset="-122"/>
              </a:endParaRPr>
            </a:p>
            <a:p>
              <a:pPr>
                <a:lnSpc>
                  <a:spcPct val="150000"/>
                </a:lnSpc>
                <a:spcBef>
                  <a:spcPct val="20000"/>
                </a:spcBef>
              </a:pPr>
              <a:r>
                <a:rPr lang="zh-CN" altLang="en-US" b="1">
                  <a:solidFill>
                    <a:schemeClr val="bg1"/>
                  </a:solidFill>
                  <a:latin typeface="微软雅黑" pitchFamily="34" charset="-122"/>
                  <a:ea typeface="微软雅黑" pitchFamily="34" charset="-122"/>
                </a:rPr>
                <a:t>对境外商标注册达到一定数量的企业，给予奖励</a:t>
              </a:r>
            </a:p>
          </p:txBody>
        </p:sp>
        <p:sp>
          <p:nvSpPr>
            <p:cNvPr id="24592" name="Title 13"/>
            <p:cNvSpPr txBox="1">
              <a:spLocks noChangeArrowheads="1"/>
            </p:cNvSpPr>
            <p:nvPr/>
          </p:nvSpPr>
          <p:spPr bwMode="auto">
            <a:xfrm>
              <a:off x="852186" y="1565360"/>
              <a:ext cx="1690614" cy="425133"/>
            </a:xfrm>
            <a:prstGeom prst="rect">
              <a:avLst/>
            </a:prstGeom>
            <a:noFill/>
            <a:ln w="9525">
              <a:noFill/>
              <a:miter lim="800000"/>
              <a:headEnd/>
              <a:tailEnd/>
            </a:ln>
          </p:spPr>
          <p:txBody>
            <a:bodyPr lIns="121920" tIns="60960" rIns="121920" bIns="60960" anchor="ctr">
              <a:spAutoFit/>
            </a:bodyPr>
            <a:lstStyle/>
            <a:p>
              <a:pPr algn="ctr">
                <a:buFontTx/>
                <a:buNone/>
              </a:pPr>
              <a:r>
                <a:rPr lang="zh-CN" altLang="en-US" b="1">
                  <a:solidFill>
                    <a:schemeClr val="bg1"/>
                  </a:solidFill>
                  <a:latin typeface="微软雅黑" pitchFamily="34" charset="-122"/>
                  <a:ea typeface="微软雅黑" pitchFamily="34" charset="-122"/>
                </a:rPr>
                <a:t>支持企业开展境外商标注册和专利申请</a:t>
              </a:r>
              <a:endParaRPr lang="en-US" b="1">
                <a:solidFill>
                  <a:schemeClr val="bg1"/>
                </a:solidFill>
                <a:latin typeface="微软雅黑" pitchFamily="34" charset="-122"/>
                <a:ea typeface="微软雅黑" pitchFamily="34" charset="-122"/>
              </a:endParaRPr>
            </a:p>
          </p:txBody>
        </p:sp>
        <p:cxnSp>
          <p:nvCxnSpPr>
            <p:cNvPr id="45" name="Straight Connector 63"/>
            <p:cNvCxnSpPr/>
            <p:nvPr/>
          </p:nvCxnSpPr>
          <p:spPr>
            <a:xfrm>
              <a:off x="888674" y="2005187"/>
              <a:ext cx="164500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64"/>
            <p:cNvCxnSpPr/>
            <p:nvPr/>
          </p:nvCxnSpPr>
          <p:spPr>
            <a:xfrm>
              <a:off x="888674" y="2035553"/>
              <a:ext cx="164500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65"/>
          <p:cNvGrpSpPr>
            <a:grpSpLocks/>
          </p:cNvGrpSpPr>
          <p:nvPr/>
        </p:nvGrpSpPr>
        <p:grpSpPr bwMode="auto">
          <a:xfrm>
            <a:off x="9339263" y="1673225"/>
            <a:ext cx="2579687" cy="3500438"/>
            <a:chOff x="888555" y="1518341"/>
            <a:chExt cx="1645276" cy="2159949"/>
          </a:xfrm>
        </p:grpSpPr>
        <p:sp>
          <p:nvSpPr>
            <p:cNvPr id="48" name="Rounded Rectangle 75"/>
            <p:cNvSpPr/>
            <p:nvPr/>
          </p:nvSpPr>
          <p:spPr>
            <a:xfrm>
              <a:off x="888555" y="1518341"/>
              <a:ext cx="1645276" cy="2159949"/>
            </a:xfrm>
            <a:prstGeom prst="roundRect">
              <a:avLst>
                <a:gd name="adj" fmla="val 4218"/>
              </a:avLst>
            </a:prstGeom>
            <a:solidFill>
              <a:srgbClr val="00B0F0"/>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sz="3200">
                <a:solidFill>
                  <a:srgbClr val="FFFFFF"/>
                </a:solidFill>
                <a:ea typeface="宋体" pitchFamily="2" charset="-122"/>
              </a:endParaRPr>
            </a:p>
          </p:txBody>
        </p:sp>
        <p:sp>
          <p:nvSpPr>
            <p:cNvPr id="24586" name="Content Placeholder 2"/>
            <p:cNvSpPr txBox="1">
              <a:spLocks noChangeArrowheads="1"/>
            </p:cNvSpPr>
            <p:nvPr/>
          </p:nvSpPr>
          <p:spPr bwMode="auto">
            <a:xfrm>
              <a:off x="973081" y="1990624"/>
              <a:ext cx="1476224" cy="1385987"/>
            </a:xfrm>
            <a:prstGeom prst="rect">
              <a:avLst/>
            </a:prstGeom>
            <a:noFill/>
            <a:ln w="9525">
              <a:noFill/>
              <a:miter lim="800000"/>
              <a:headEnd/>
              <a:tailEnd/>
            </a:ln>
          </p:spPr>
          <p:txBody>
            <a:bodyPr lIns="121920" tIns="60960" rIns="121920" bIns="60960"/>
            <a:lstStyle/>
            <a:p>
              <a:pPr>
                <a:lnSpc>
                  <a:spcPct val="150000"/>
                </a:lnSpc>
              </a:pPr>
              <a:endParaRPr lang="en-US" altLang="zh-CN" sz="1600" dirty="0">
                <a:solidFill>
                  <a:schemeClr val="bg1"/>
                </a:solidFill>
                <a:latin typeface="微软雅黑" pitchFamily="34" charset="-122"/>
                <a:ea typeface="微软雅黑" pitchFamily="34" charset="-122"/>
              </a:endParaRPr>
            </a:p>
            <a:p>
              <a:pPr>
                <a:lnSpc>
                  <a:spcPct val="150000"/>
                </a:lnSpc>
              </a:pPr>
              <a:r>
                <a:rPr lang="zh-CN" altLang="en-US" b="1" dirty="0">
                  <a:solidFill>
                    <a:schemeClr val="bg1"/>
                  </a:solidFill>
                  <a:latin typeface="微软雅黑" pitchFamily="34" charset="-122"/>
                  <a:ea typeface="微软雅黑" pitchFamily="34" charset="-122"/>
                </a:rPr>
                <a:t>对国家认定的品牌培育示范企业、产业集群区域品牌建设示范区、知名品牌示范区，给予奖励</a:t>
              </a:r>
            </a:p>
          </p:txBody>
        </p:sp>
        <p:sp>
          <p:nvSpPr>
            <p:cNvPr id="24587" name="Title 13"/>
            <p:cNvSpPr txBox="1">
              <a:spLocks noChangeArrowheads="1"/>
            </p:cNvSpPr>
            <p:nvPr/>
          </p:nvSpPr>
          <p:spPr bwMode="auto">
            <a:xfrm>
              <a:off x="1000462" y="1565155"/>
              <a:ext cx="1421461" cy="425525"/>
            </a:xfrm>
            <a:prstGeom prst="rect">
              <a:avLst/>
            </a:prstGeom>
            <a:noFill/>
            <a:ln w="9525">
              <a:noFill/>
              <a:miter lim="800000"/>
              <a:headEnd/>
              <a:tailEnd/>
            </a:ln>
          </p:spPr>
          <p:txBody>
            <a:bodyPr lIns="121920" tIns="60960" rIns="121920" bIns="60960" anchor="ctr">
              <a:spAutoFit/>
            </a:bodyPr>
            <a:lstStyle/>
            <a:p>
              <a:pPr algn="ctr"/>
              <a:r>
                <a:rPr lang="zh-CN" altLang="en-US" b="1" dirty="0">
                  <a:solidFill>
                    <a:schemeClr val="bg1"/>
                  </a:solidFill>
                  <a:latin typeface="微软雅黑" pitchFamily="34" charset="-122"/>
                  <a:ea typeface="微软雅黑" pitchFamily="34" charset="-122"/>
                </a:rPr>
                <a:t>加大产业集聚</a:t>
              </a:r>
              <a:r>
                <a:rPr lang="zh-CN" altLang="en-US" b="1" dirty="0" smtClean="0">
                  <a:solidFill>
                    <a:schemeClr val="bg1"/>
                  </a:solidFill>
                  <a:latin typeface="微软雅黑" pitchFamily="34" charset="-122"/>
                  <a:ea typeface="微软雅黑" pitchFamily="34" charset="-122"/>
                </a:rPr>
                <a:t>区区域</a:t>
              </a:r>
              <a:r>
                <a:rPr lang="zh-CN" altLang="en-US" b="1" dirty="0">
                  <a:solidFill>
                    <a:schemeClr val="bg1"/>
                  </a:solidFill>
                  <a:latin typeface="微软雅黑" pitchFamily="34" charset="-122"/>
                  <a:ea typeface="微软雅黑" pitchFamily="34" charset="-122"/>
                </a:rPr>
                <a:t>品牌培育力度</a:t>
              </a:r>
              <a:endParaRPr lang="en-US" altLang="zh-CN" b="1" dirty="0">
                <a:solidFill>
                  <a:schemeClr val="bg1"/>
                </a:solidFill>
                <a:latin typeface="微软雅黑" pitchFamily="34" charset="-122"/>
                <a:ea typeface="微软雅黑" pitchFamily="34" charset="-122"/>
              </a:endParaRPr>
            </a:p>
          </p:txBody>
        </p:sp>
        <p:cxnSp>
          <p:nvCxnSpPr>
            <p:cNvPr id="51" name="Straight Connector 92"/>
            <p:cNvCxnSpPr/>
            <p:nvPr/>
          </p:nvCxnSpPr>
          <p:spPr>
            <a:xfrm>
              <a:off x="888555" y="2005187"/>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93"/>
            <p:cNvCxnSpPr/>
            <p:nvPr/>
          </p:nvCxnSpPr>
          <p:spPr>
            <a:xfrm>
              <a:off x="888555" y="2035553"/>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
          <p:cNvSpPr>
            <a:spLocks noChangeArrowheads="1"/>
          </p:cNvSpPr>
          <p:nvPr/>
        </p:nvSpPr>
        <p:spPr bwMode="auto">
          <a:xfrm>
            <a:off x="66675" y="2471738"/>
            <a:ext cx="5724525" cy="1655762"/>
          </a:xfrm>
          <a:prstGeom prst="rect">
            <a:avLst/>
          </a:prstGeom>
          <a:noFill/>
          <a:ln w="9525">
            <a:noFill/>
            <a:miter lim="800000"/>
            <a:headEnd/>
            <a:tailEnd/>
          </a:ln>
        </p:spPr>
        <p:txBody>
          <a:bodyPr wrap="none">
            <a:spAutoFit/>
          </a:bodyPr>
          <a:lstStyle/>
          <a:p>
            <a:pPr algn="ctr" eaLnBrk="0" hangingPunct="0">
              <a:lnSpc>
                <a:spcPct val="150000"/>
              </a:lnSpc>
            </a:pPr>
            <a:r>
              <a:rPr lang="zh-CN" altLang="en-US" sz="3600" b="1">
                <a:solidFill>
                  <a:srgbClr val="0070C0"/>
                </a:solidFill>
                <a:latin typeface="微软雅黑" pitchFamily="34" charset="-122"/>
                <a:ea typeface="微软雅黑" pitchFamily="34" charset="-122"/>
              </a:rPr>
              <a:t>任务三</a:t>
            </a:r>
            <a:endParaRPr lang="en-US" altLang="zh-CN" sz="3600" b="1">
              <a:solidFill>
                <a:srgbClr val="0070C0"/>
              </a:solidFill>
              <a:latin typeface="微软雅黑" pitchFamily="34" charset="-122"/>
              <a:ea typeface="微软雅黑" pitchFamily="34" charset="-122"/>
            </a:endParaRPr>
          </a:p>
          <a:p>
            <a:pPr algn="ctr" eaLnBrk="0" hangingPunct="0">
              <a:lnSpc>
                <a:spcPct val="150000"/>
              </a:lnSpc>
            </a:pPr>
            <a:r>
              <a:rPr lang="zh-CN" altLang="en-US" sz="3600" b="1">
                <a:solidFill>
                  <a:srgbClr val="0070C0"/>
                </a:solidFill>
                <a:latin typeface="微软雅黑" pitchFamily="34" charset="-122"/>
                <a:ea typeface="微软雅黑" pitchFamily="34" charset="-122"/>
              </a:rPr>
              <a:t>鼓励企业对标定位做优做强</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26627"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26628" name="文本框 17"/>
          <p:cNvSpPr txBox="1">
            <a:spLocks noChangeArrowheads="1"/>
          </p:cNvSpPr>
          <p:nvPr/>
        </p:nvSpPr>
        <p:spPr bwMode="auto">
          <a:xfrm>
            <a:off x="19050" y="122238"/>
            <a:ext cx="5410200" cy="585787"/>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（九）打造制造业领军企业</a:t>
            </a:r>
          </a:p>
        </p:txBody>
      </p:sp>
      <p:grpSp>
        <p:nvGrpSpPr>
          <p:cNvPr id="5" name="组合 75"/>
          <p:cNvGrpSpPr/>
          <p:nvPr/>
        </p:nvGrpSpPr>
        <p:grpSpPr>
          <a:xfrm>
            <a:off x="1558924" y="1729807"/>
            <a:ext cx="2174875" cy="2858296"/>
            <a:chOff x="3908425" y="969169"/>
            <a:chExt cx="2174875" cy="2858294"/>
          </a:xfrm>
          <a:solidFill>
            <a:srgbClr val="1570C1"/>
          </a:solidFill>
        </p:grpSpPr>
        <p:sp>
          <p:nvSpPr>
            <p:cNvPr id="30" name="Freeform 6"/>
            <p:cNvSpPr>
              <a:spLocks noEditPoints="1"/>
            </p:cNvSpPr>
            <p:nvPr/>
          </p:nvSpPr>
          <p:spPr bwMode="auto">
            <a:xfrm>
              <a:off x="3968750" y="1439863"/>
              <a:ext cx="2114550" cy="2387600"/>
            </a:xfrm>
            <a:custGeom>
              <a:avLst/>
              <a:gdLst>
                <a:gd name="T0" fmla="*/ 292 w 563"/>
                <a:gd name="T1" fmla="*/ 0 h 635"/>
                <a:gd name="T2" fmla="*/ 286 w 563"/>
                <a:gd name="T3" fmla="*/ 130 h 635"/>
                <a:gd name="T4" fmla="*/ 329 w 563"/>
                <a:gd name="T5" fmla="*/ 5 h 635"/>
                <a:gd name="T6" fmla="*/ 315 w 563"/>
                <a:gd name="T7" fmla="*/ 119 h 635"/>
                <a:gd name="T8" fmla="*/ 373 w 563"/>
                <a:gd name="T9" fmla="*/ 30 h 635"/>
                <a:gd name="T10" fmla="*/ 432 w 563"/>
                <a:gd name="T11" fmla="*/ 155 h 635"/>
                <a:gd name="T12" fmla="*/ 561 w 563"/>
                <a:gd name="T13" fmla="*/ 178 h 635"/>
                <a:gd name="T14" fmla="*/ 397 w 563"/>
                <a:gd name="T15" fmla="*/ 203 h 635"/>
                <a:gd name="T16" fmla="*/ 382 w 563"/>
                <a:gd name="T17" fmla="*/ 161 h 635"/>
                <a:gd name="T18" fmla="*/ 364 w 563"/>
                <a:gd name="T19" fmla="*/ 136 h 635"/>
                <a:gd name="T20" fmla="*/ 373 w 563"/>
                <a:gd name="T21" fmla="*/ 275 h 635"/>
                <a:gd name="T22" fmla="*/ 447 w 563"/>
                <a:gd name="T23" fmla="*/ 403 h 635"/>
                <a:gd name="T24" fmla="*/ 324 w 563"/>
                <a:gd name="T25" fmla="*/ 509 h 635"/>
                <a:gd name="T26" fmla="*/ 291 w 563"/>
                <a:gd name="T27" fmla="*/ 631 h 635"/>
                <a:gd name="T28" fmla="*/ 250 w 563"/>
                <a:gd name="T29" fmla="*/ 629 h 635"/>
                <a:gd name="T30" fmla="*/ 238 w 563"/>
                <a:gd name="T31" fmla="*/ 579 h 635"/>
                <a:gd name="T32" fmla="*/ 260 w 563"/>
                <a:gd name="T33" fmla="*/ 418 h 635"/>
                <a:gd name="T34" fmla="*/ 224 w 563"/>
                <a:gd name="T35" fmla="*/ 250 h 635"/>
                <a:gd name="T36" fmla="*/ 140 w 563"/>
                <a:gd name="T37" fmla="*/ 93 h 635"/>
                <a:gd name="T38" fmla="*/ 128 w 563"/>
                <a:gd name="T39" fmla="*/ 213 h 635"/>
                <a:gd name="T40" fmla="*/ 162 w 563"/>
                <a:gd name="T41" fmla="*/ 245 h 635"/>
                <a:gd name="T42" fmla="*/ 115 w 563"/>
                <a:gd name="T43" fmla="*/ 289 h 635"/>
                <a:gd name="T44" fmla="*/ 74 w 563"/>
                <a:gd name="T45" fmla="*/ 280 h 635"/>
                <a:gd name="T46" fmla="*/ 70 w 563"/>
                <a:gd name="T47" fmla="*/ 276 h 635"/>
                <a:gd name="T48" fmla="*/ 0 w 563"/>
                <a:gd name="T49" fmla="*/ 250 h 635"/>
                <a:gd name="T50" fmla="*/ 58 w 563"/>
                <a:gd name="T51" fmla="*/ 221 h 635"/>
                <a:gd name="T52" fmla="*/ 72 w 563"/>
                <a:gd name="T53" fmla="*/ 200 h 635"/>
                <a:gd name="T54" fmla="*/ 255 w 563"/>
                <a:gd name="T55" fmla="*/ 6 h 635"/>
                <a:gd name="T56" fmla="*/ 117 w 563"/>
                <a:gd name="T57" fmla="*/ 234 h 635"/>
                <a:gd name="T58" fmla="*/ 69 w 563"/>
                <a:gd name="T59" fmla="*/ 211 h 635"/>
                <a:gd name="T60" fmla="*/ 299 w 563"/>
                <a:gd name="T61" fmla="*/ 291 h 635"/>
                <a:gd name="T62" fmla="*/ 368 w 563"/>
                <a:gd name="T63" fmla="*/ 395 h 635"/>
                <a:gd name="T64" fmla="*/ 315 w 563"/>
                <a:gd name="T65" fmla="*/ 309 h 635"/>
                <a:gd name="T66" fmla="*/ 299 w 563"/>
                <a:gd name="T67" fmla="*/ 2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635">
                  <a:moveTo>
                    <a:pt x="255" y="6"/>
                  </a:moveTo>
                  <a:cubicBezTo>
                    <a:pt x="267" y="3"/>
                    <a:pt x="279" y="1"/>
                    <a:pt x="292" y="0"/>
                  </a:cubicBezTo>
                  <a:cubicBezTo>
                    <a:pt x="287" y="15"/>
                    <a:pt x="285" y="31"/>
                    <a:pt x="283" y="46"/>
                  </a:cubicBezTo>
                  <a:cubicBezTo>
                    <a:pt x="282" y="74"/>
                    <a:pt x="279" y="102"/>
                    <a:pt x="286" y="130"/>
                  </a:cubicBezTo>
                  <a:cubicBezTo>
                    <a:pt x="288" y="87"/>
                    <a:pt x="307" y="46"/>
                    <a:pt x="303" y="3"/>
                  </a:cubicBezTo>
                  <a:cubicBezTo>
                    <a:pt x="312" y="3"/>
                    <a:pt x="320" y="4"/>
                    <a:pt x="329" y="5"/>
                  </a:cubicBezTo>
                  <a:cubicBezTo>
                    <a:pt x="326" y="17"/>
                    <a:pt x="320" y="29"/>
                    <a:pt x="319" y="42"/>
                  </a:cubicBezTo>
                  <a:cubicBezTo>
                    <a:pt x="317" y="68"/>
                    <a:pt x="315" y="93"/>
                    <a:pt x="315" y="119"/>
                  </a:cubicBezTo>
                  <a:cubicBezTo>
                    <a:pt x="328" y="83"/>
                    <a:pt x="342" y="46"/>
                    <a:pt x="345" y="8"/>
                  </a:cubicBezTo>
                  <a:cubicBezTo>
                    <a:pt x="355" y="14"/>
                    <a:pt x="370" y="16"/>
                    <a:pt x="373" y="30"/>
                  </a:cubicBezTo>
                  <a:cubicBezTo>
                    <a:pt x="378" y="50"/>
                    <a:pt x="390" y="68"/>
                    <a:pt x="398" y="87"/>
                  </a:cubicBezTo>
                  <a:cubicBezTo>
                    <a:pt x="410" y="109"/>
                    <a:pt x="419" y="133"/>
                    <a:pt x="432" y="155"/>
                  </a:cubicBezTo>
                  <a:cubicBezTo>
                    <a:pt x="465" y="152"/>
                    <a:pt x="498" y="153"/>
                    <a:pt x="530" y="153"/>
                  </a:cubicBezTo>
                  <a:cubicBezTo>
                    <a:pt x="544" y="152"/>
                    <a:pt x="561" y="163"/>
                    <a:pt x="561" y="178"/>
                  </a:cubicBezTo>
                  <a:cubicBezTo>
                    <a:pt x="563" y="191"/>
                    <a:pt x="550" y="201"/>
                    <a:pt x="538" y="201"/>
                  </a:cubicBezTo>
                  <a:cubicBezTo>
                    <a:pt x="491" y="203"/>
                    <a:pt x="444" y="202"/>
                    <a:pt x="397" y="203"/>
                  </a:cubicBezTo>
                  <a:cubicBezTo>
                    <a:pt x="390" y="189"/>
                    <a:pt x="383" y="176"/>
                    <a:pt x="376" y="162"/>
                  </a:cubicBezTo>
                  <a:cubicBezTo>
                    <a:pt x="382" y="161"/>
                    <a:pt x="382" y="161"/>
                    <a:pt x="382" y="161"/>
                  </a:cubicBezTo>
                  <a:cubicBezTo>
                    <a:pt x="380" y="161"/>
                    <a:pt x="377" y="161"/>
                    <a:pt x="375" y="161"/>
                  </a:cubicBezTo>
                  <a:cubicBezTo>
                    <a:pt x="371" y="153"/>
                    <a:pt x="368" y="144"/>
                    <a:pt x="364" y="136"/>
                  </a:cubicBezTo>
                  <a:cubicBezTo>
                    <a:pt x="360" y="162"/>
                    <a:pt x="360" y="188"/>
                    <a:pt x="360" y="214"/>
                  </a:cubicBezTo>
                  <a:cubicBezTo>
                    <a:pt x="361" y="235"/>
                    <a:pt x="361" y="257"/>
                    <a:pt x="373" y="275"/>
                  </a:cubicBezTo>
                  <a:cubicBezTo>
                    <a:pt x="395" y="310"/>
                    <a:pt x="423" y="343"/>
                    <a:pt x="443" y="381"/>
                  </a:cubicBezTo>
                  <a:cubicBezTo>
                    <a:pt x="446" y="388"/>
                    <a:pt x="451" y="396"/>
                    <a:pt x="447" y="403"/>
                  </a:cubicBezTo>
                  <a:cubicBezTo>
                    <a:pt x="441" y="420"/>
                    <a:pt x="427" y="432"/>
                    <a:pt x="414" y="445"/>
                  </a:cubicBezTo>
                  <a:cubicBezTo>
                    <a:pt x="386" y="469"/>
                    <a:pt x="359" y="496"/>
                    <a:pt x="324" y="509"/>
                  </a:cubicBezTo>
                  <a:cubicBezTo>
                    <a:pt x="315" y="544"/>
                    <a:pt x="310" y="580"/>
                    <a:pt x="300" y="614"/>
                  </a:cubicBezTo>
                  <a:cubicBezTo>
                    <a:pt x="299" y="621"/>
                    <a:pt x="295" y="626"/>
                    <a:pt x="291" y="631"/>
                  </a:cubicBezTo>
                  <a:cubicBezTo>
                    <a:pt x="290" y="632"/>
                    <a:pt x="286" y="634"/>
                    <a:pt x="285" y="635"/>
                  </a:cubicBezTo>
                  <a:cubicBezTo>
                    <a:pt x="273" y="635"/>
                    <a:pt x="261" y="632"/>
                    <a:pt x="250" y="629"/>
                  </a:cubicBezTo>
                  <a:cubicBezTo>
                    <a:pt x="246" y="625"/>
                    <a:pt x="242" y="622"/>
                    <a:pt x="238" y="618"/>
                  </a:cubicBezTo>
                  <a:cubicBezTo>
                    <a:pt x="230" y="606"/>
                    <a:pt x="234" y="591"/>
                    <a:pt x="238" y="579"/>
                  </a:cubicBezTo>
                  <a:cubicBezTo>
                    <a:pt x="249" y="543"/>
                    <a:pt x="258" y="508"/>
                    <a:pt x="265" y="472"/>
                  </a:cubicBezTo>
                  <a:cubicBezTo>
                    <a:pt x="269" y="454"/>
                    <a:pt x="264" y="435"/>
                    <a:pt x="260" y="418"/>
                  </a:cubicBezTo>
                  <a:cubicBezTo>
                    <a:pt x="251" y="383"/>
                    <a:pt x="242" y="349"/>
                    <a:pt x="233" y="315"/>
                  </a:cubicBezTo>
                  <a:cubicBezTo>
                    <a:pt x="229" y="294"/>
                    <a:pt x="222" y="272"/>
                    <a:pt x="224" y="250"/>
                  </a:cubicBezTo>
                  <a:cubicBezTo>
                    <a:pt x="228" y="189"/>
                    <a:pt x="235" y="128"/>
                    <a:pt x="243" y="67"/>
                  </a:cubicBezTo>
                  <a:cubicBezTo>
                    <a:pt x="208" y="75"/>
                    <a:pt x="174" y="84"/>
                    <a:pt x="140" y="93"/>
                  </a:cubicBezTo>
                  <a:cubicBezTo>
                    <a:pt x="131" y="132"/>
                    <a:pt x="129" y="174"/>
                    <a:pt x="114" y="212"/>
                  </a:cubicBezTo>
                  <a:cubicBezTo>
                    <a:pt x="118" y="212"/>
                    <a:pt x="125" y="213"/>
                    <a:pt x="128" y="213"/>
                  </a:cubicBezTo>
                  <a:cubicBezTo>
                    <a:pt x="127" y="221"/>
                    <a:pt x="125" y="228"/>
                    <a:pt x="123" y="236"/>
                  </a:cubicBezTo>
                  <a:cubicBezTo>
                    <a:pt x="136" y="239"/>
                    <a:pt x="149" y="242"/>
                    <a:pt x="162" y="245"/>
                  </a:cubicBezTo>
                  <a:cubicBezTo>
                    <a:pt x="160" y="260"/>
                    <a:pt x="156" y="274"/>
                    <a:pt x="153" y="289"/>
                  </a:cubicBezTo>
                  <a:cubicBezTo>
                    <a:pt x="140" y="289"/>
                    <a:pt x="128" y="289"/>
                    <a:pt x="115" y="289"/>
                  </a:cubicBezTo>
                  <a:cubicBezTo>
                    <a:pt x="101" y="288"/>
                    <a:pt x="88" y="288"/>
                    <a:pt x="75" y="288"/>
                  </a:cubicBezTo>
                  <a:cubicBezTo>
                    <a:pt x="74" y="280"/>
                    <a:pt x="74" y="280"/>
                    <a:pt x="74" y="280"/>
                  </a:cubicBezTo>
                  <a:cubicBezTo>
                    <a:pt x="81" y="282"/>
                    <a:pt x="81" y="282"/>
                    <a:pt x="81" y="282"/>
                  </a:cubicBezTo>
                  <a:cubicBezTo>
                    <a:pt x="77" y="280"/>
                    <a:pt x="74" y="278"/>
                    <a:pt x="70" y="276"/>
                  </a:cubicBezTo>
                  <a:cubicBezTo>
                    <a:pt x="66" y="278"/>
                    <a:pt x="62" y="279"/>
                    <a:pt x="58" y="280"/>
                  </a:cubicBezTo>
                  <a:cubicBezTo>
                    <a:pt x="38" y="272"/>
                    <a:pt x="20" y="258"/>
                    <a:pt x="0" y="250"/>
                  </a:cubicBezTo>
                  <a:cubicBezTo>
                    <a:pt x="2" y="237"/>
                    <a:pt x="6" y="224"/>
                    <a:pt x="8" y="211"/>
                  </a:cubicBezTo>
                  <a:cubicBezTo>
                    <a:pt x="25" y="212"/>
                    <a:pt x="41" y="217"/>
                    <a:pt x="58" y="221"/>
                  </a:cubicBezTo>
                  <a:cubicBezTo>
                    <a:pt x="59" y="214"/>
                    <a:pt x="60" y="207"/>
                    <a:pt x="62" y="200"/>
                  </a:cubicBezTo>
                  <a:cubicBezTo>
                    <a:pt x="64" y="200"/>
                    <a:pt x="70" y="200"/>
                    <a:pt x="72" y="200"/>
                  </a:cubicBezTo>
                  <a:cubicBezTo>
                    <a:pt x="78" y="150"/>
                    <a:pt x="91" y="102"/>
                    <a:pt x="97" y="52"/>
                  </a:cubicBezTo>
                  <a:cubicBezTo>
                    <a:pt x="150" y="36"/>
                    <a:pt x="202" y="22"/>
                    <a:pt x="255" y="6"/>
                  </a:cubicBezTo>
                  <a:close/>
                  <a:moveTo>
                    <a:pt x="67" y="223"/>
                  </a:moveTo>
                  <a:cubicBezTo>
                    <a:pt x="84" y="226"/>
                    <a:pt x="100" y="232"/>
                    <a:pt x="117" y="234"/>
                  </a:cubicBezTo>
                  <a:cubicBezTo>
                    <a:pt x="117" y="231"/>
                    <a:pt x="117" y="225"/>
                    <a:pt x="116" y="222"/>
                  </a:cubicBezTo>
                  <a:cubicBezTo>
                    <a:pt x="101" y="219"/>
                    <a:pt x="85" y="216"/>
                    <a:pt x="69" y="211"/>
                  </a:cubicBezTo>
                  <a:cubicBezTo>
                    <a:pt x="68" y="215"/>
                    <a:pt x="68" y="219"/>
                    <a:pt x="67" y="223"/>
                  </a:cubicBezTo>
                  <a:close/>
                  <a:moveTo>
                    <a:pt x="299" y="291"/>
                  </a:moveTo>
                  <a:cubicBezTo>
                    <a:pt x="310" y="337"/>
                    <a:pt x="322" y="383"/>
                    <a:pt x="330" y="429"/>
                  </a:cubicBezTo>
                  <a:cubicBezTo>
                    <a:pt x="344" y="420"/>
                    <a:pt x="358" y="410"/>
                    <a:pt x="368" y="395"/>
                  </a:cubicBezTo>
                  <a:cubicBezTo>
                    <a:pt x="362" y="381"/>
                    <a:pt x="355" y="367"/>
                    <a:pt x="347" y="354"/>
                  </a:cubicBezTo>
                  <a:cubicBezTo>
                    <a:pt x="337" y="339"/>
                    <a:pt x="326" y="324"/>
                    <a:pt x="315" y="309"/>
                  </a:cubicBezTo>
                  <a:cubicBezTo>
                    <a:pt x="311" y="303"/>
                    <a:pt x="307" y="297"/>
                    <a:pt x="303" y="291"/>
                  </a:cubicBezTo>
                  <a:cubicBezTo>
                    <a:pt x="302" y="291"/>
                    <a:pt x="300" y="291"/>
                    <a:pt x="299" y="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1" name="Freeform 7"/>
            <p:cNvSpPr/>
            <p:nvPr/>
          </p:nvSpPr>
          <p:spPr bwMode="auto">
            <a:xfrm>
              <a:off x="3908425" y="2387600"/>
              <a:ext cx="630238" cy="409575"/>
            </a:xfrm>
            <a:custGeom>
              <a:avLst/>
              <a:gdLst>
                <a:gd name="T0" fmla="*/ 14 w 168"/>
                <a:gd name="T1" fmla="*/ 0 h 109"/>
                <a:gd name="T2" fmla="*/ 77 w 168"/>
                <a:gd name="T3" fmla="*/ 33 h 109"/>
                <a:gd name="T4" fmla="*/ 76 w 168"/>
                <a:gd name="T5" fmla="*/ 49 h 109"/>
                <a:gd name="T6" fmla="*/ 90 w 168"/>
                <a:gd name="T7" fmla="*/ 39 h 109"/>
                <a:gd name="T8" fmla="*/ 137 w 168"/>
                <a:gd name="T9" fmla="*/ 39 h 109"/>
                <a:gd name="T10" fmla="*/ 168 w 168"/>
                <a:gd name="T11" fmla="*/ 39 h 109"/>
                <a:gd name="T12" fmla="*/ 152 w 168"/>
                <a:gd name="T13" fmla="*/ 109 h 109"/>
                <a:gd name="T14" fmla="*/ 102 w 168"/>
                <a:gd name="T15" fmla="*/ 98 h 109"/>
                <a:gd name="T16" fmla="*/ 1 w 168"/>
                <a:gd name="T17" fmla="*/ 74 h 109"/>
                <a:gd name="T18" fmla="*/ 14 w 16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09">
                  <a:moveTo>
                    <a:pt x="14" y="0"/>
                  </a:moveTo>
                  <a:cubicBezTo>
                    <a:pt x="36" y="10"/>
                    <a:pt x="55" y="23"/>
                    <a:pt x="77" y="33"/>
                  </a:cubicBezTo>
                  <a:cubicBezTo>
                    <a:pt x="77" y="37"/>
                    <a:pt x="76" y="45"/>
                    <a:pt x="76" y="49"/>
                  </a:cubicBezTo>
                  <a:cubicBezTo>
                    <a:pt x="81" y="46"/>
                    <a:pt x="85" y="42"/>
                    <a:pt x="90" y="39"/>
                  </a:cubicBezTo>
                  <a:cubicBezTo>
                    <a:pt x="106" y="39"/>
                    <a:pt x="122" y="39"/>
                    <a:pt x="137" y="39"/>
                  </a:cubicBezTo>
                  <a:cubicBezTo>
                    <a:pt x="148" y="39"/>
                    <a:pt x="158" y="39"/>
                    <a:pt x="168" y="39"/>
                  </a:cubicBezTo>
                  <a:cubicBezTo>
                    <a:pt x="163" y="63"/>
                    <a:pt x="159" y="86"/>
                    <a:pt x="152" y="109"/>
                  </a:cubicBezTo>
                  <a:cubicBezTo>
                    <a:pt x="135" y="105"/>
                    <a:pt x="119" y="102"/>
                    <a:pt x="102" y="98"/>
                  </a:cubicBezTo>
                  <a:cubicBezTo>
                    <a:pt x="69" y="89"/>
                    <a:pt x="34" y="83"/>
                    <a:pt x="1" y="74"/>
                  </a:cubicBezTo>
                  <a:cubicBezTo>
                    <a:pt x="0" y="49"/>
                    <a:pt x="11" y="25"/>
                    <a:pt x="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2" name="Line 9"/>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3" name="Line 10"/>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4" name="椭圆 33"/>
            <p:cNvSpPr/>
            <p:nvPr/>
          </p:nvSpPr>
          <p:spPr>
            <a:xfrm>
              <a:off x="4960144" y="969169"/>
              <a:ext cx="442912" cy="442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35" name="矩形 34"/>
          <p:cNvSpPr/>
          <p:nvPr/>
        </p:nvSpPr>
        <p:spPr>
          <a:xfrm>
            <a:off x="495300" y="4587875"/>
            <a:ext cx="5661025" cy="1476375"/>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6" name="矩形 35"/>
          <p:cNvSpPr/>
          <p:nvPr/>
        </p:nvSpPr>
        <p:spPr>
          <a:xfrm>
            <a:off x="3529013" y="3557588"/>
            <a:ext cx="4818062" cy="1031875"/>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7" name="矩形 36"/>
          <p:cNvSpPr/>
          <p:nvPr/>
        </p:nvSpPr>
        <p:spPr>
          <a:xfrm>
            <a:off x="5111750" y="2200275"/>
            <a:ext cx="6675438" cy="1357313"/>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6633" name="矩形 37"/>
          <p:cNvSpPr>
            <a:spLocks noChangeArrowheads="1"/>
          </p:cNvSpPr>
          <p:nvPr/>
        </p:nvSpPr>
        <p:spPr bwMode="auto">
          <a:xfrm>
            <a:off x="514350" y="4651375"/>
            <a:ext cx="5661025" cy="1338828"/>
          </a:xfrm>
          <a:prstGeom prst="rect">
            <a:avLst/>
          </a:prstGeom>
          <a:noFill/>
          <a:ln w="9525">
            <a:noFill/>
            <a:miter lim="800000"/>
            <a:headEnd/>
            <a:tailEnd/>
          </a:ln>
        </p:spPr>
        <p:txBody>
          <a:bodyPr>
            <a:spAutoFit/>
          </a:bodyPr>
          <a:lstStyle/>
          <a:p>
            <a:pPr>
              <a:lnSpc>
                <a:spcPct val="150000"/>
              </a:lnSpc>
            </a:pPr>
            <a:r>
              <a:rPr lang="en-US" altLang="zh-CN" b="1" dirty="0">
                <a:solidFill>
                  <a:srgbClr val="1570C1"/>
                </a:solidFill>
                <a:latin typeface="微软雅黑" pitchFamily="34" charset="-122"/>
                <a:ea typeface="微软雅黑" pitchFamily="34" charset="-122"/>
              </a:rPr>
              <a:t>1. </a:t>
            </a:r>
            <a:r>
              <a:rPr lang="zh-CN" altLang="en-US" b="1" dirty="0">
                <a:solidFill>
                  <a:srgbClr val="1570C1"/>
                </a:solidFill>
                <a:latin typeface="微软雅黑" pitchFamily="34" charset="-122"/>
                <a:ea typeface="微软雅黑" pitchFamily="34" charset="-122"/>
              </a:rPr>
              <a:t>制定制造业领军企业评价标准和</a:t>
            </a:r>
            <a:r>
              <a:rPr lang="zh-CN" altLang="en-US" b="1" dirty="0" smtClean="0">
                <a:solidFill>
                  <a:srgbClr val="1570C1"/>
                </a:solidFill>
                <a:latin typeface="微软雅黑" pitchFamily="34" charset="-122"/>
                <a:ea typeface="微软雅黑" pitchFamily="34" charset="-122"/>
              </a:rPr>
              <a:t>省、市、县</a:t>
            </a:r>
            <a:r>
              <a:rPr lang="zh-CN" altLang="en-US" b="1" dirty="0">
                <a:solidFill>
                  <a:srgbClr val="1570C1"/>
                </a:solidFill>
                <a:latin typeface="微软雅黑" pitchFamily="34" charset="-122"/>
                <a:ea typeface="微软雅黑" pitchFamily="34" charset="-122"/>
              </a:rPr>
              <a:t>三级重点企业规模与效益倍增计划，完善领军企业直通车服务制度，建立领导挂钩联系机制</a:t>
            </a:r>
          </a:p>
        </p:txBody>
      </p:sp>
      <p:sp>
        <p:nvSpPr>
          <p:cNvPr id="39" name="矩形 38"/>
          <p:cNvSpPr/>
          <p:nvPr/>
        </p:nvSpPr>
        <p:spPr>
          <a:xfrm>
            <a:off x="3578225" y="3616325"/>
            <a:ext cx="4719638" cy="914400"/>
          </a:xfrm>
          <a:prstGeom prst="rect">
            <a:avLst/>
          </a:prstGeom>
        </p:spPr>
        <p:txBody>
          <a:bodyPr>
            <a:spAutoFit/>
          </a:bodyPr>
          <a:lstStyle/>
          <a:p>
            <a:pPr fontAlgn="auto">
              <a:lnSpc>
                <a:spcPct val="150000"/>
              </a:lnSpc>
              <a:spcBef>
                <a:spcPts val="0"/>
              </a:spcBef>
              <a:spcAft>
                <a:spcPts val="0"/>
              </a:spcAft>
              <a:buFontTx/>
              <a:buNone/>
              <a:defRPr/>
            </a:pPr>
            <a:r>
              <a:rPr lang="en-US" altLang="zh-CN"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 </a:t>
            </a: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对首次入围全国</a:t>
            </a:r>
            <a:r>
              <a:rPr lang="en-US" altLang="zh-CN"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500</a:t>
            </a: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强的制造业企业给予不超过</a:t>
            </a:r>
            <a:r>
              <a:rPr lang="en-US" altLang="zh-CN"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500</a:t>
            </a: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万元奖励</a:t>
            </a:r>
          </a:p>
        </p:txBody>
      </p:sp>
      <p:sp>
        <p:nvSpPr>
          <p:cNvPr id="26635" name="矩形 39"/>
          <p:cNvSpPr>
            <a:spLocks noChangeArrowheads="1"/>
          </p:cNvSpPr>
          <p:nvPr/>
        </p:nvSpPr>
        <p:spPr bwMode="auto">
          <a:xfrm>
            <a:off x="5111750" y="2219325"/>
            <a:ext cx="6432550" cy="1338828"/>
          </a:xfrm>
          <a:prstGeom prst="rect">
            <a:avLst/>
          </a:prstGeom>
          <a:noFill/>
          <a:ln w="9525">
            <a:noFill/>
            <a:miter lim="800000"/>
            <a:headEnd/>
            <a:tailEnd/>
          </a:ln>
        </p:spPr>
        <p:txBody>
          <a:bodyPr>
            <a:spAutoFit/>
          </a:bodyPr>
          <a:lstStyle/>
          <a:p>
            <a:pPr>
              <a:lnSpc>
                <a:spcPct val="150000"/>
              </a:lnSpc>
            </a:pPr>
            <a:r>
              <a:rPr lang="en-US" altLang="zh-CN" b="1" dirty="0">
                <a:solidFill>
                  <a:srgbClr val="1570C1"/>
                </a:solidFill>
                <a:latin typeface="微软雅黑" pitchFamily="34" charset="-122"/>
                <a:ea typeface="微软雅黑" pitchFamily="34" charset="-122"/>
              </a:rPr>
              <a:t>3. </a:t>
            </a:r>
            <a:r>
              <a:rPr lang="zh-CN" altLang="en-US" b="1" dirty="0">
                <a:solidFill>
                  <a:srgbClr val="1570C1"/>
                </a:solidFill>
                <a:latin typeface="微软雅黑" pitchFamily="34" charset="-122"/>
                <a:ea typeface="微软雅黑" pitchFamily="34" charset="-122"/>
              </a:rPr>
              <a:t>同等条件下领军企业负责人和突出贡献创新人才，可优先</a:t>
            </a:r>
            <a:r>
              <a:rPr lang="zh-CN" altLang="en-US" b="1" dirty="0" smtClean="0">
                <a:solidFill>
                  <a:srgbClr val="1570C1"/>
                </a:solidFill>
                <a:latin typeface="微软雅黑" pitchFamily="34" charset="-122"/>
                <a:ea typeface="微软雅黑" pitchFamily="34" charset="-122"/>
              </a:rPr>
              <a:t>推荐作为</a:t>
            </a:r>
            <a:r>
              <a:rPr lang="zh-CN" altLang="en-US" b="1" dirty="0">
                <a:solidFill>
                  <a:srgbClr val="1570C1"/>
                </a:solidFill>
                <a:latin typeface="微软雅黑" pitchFamily="34" charset="-122"/>
                <a:ea typeface="微软雅黑" pitchFamily="34" charset="-122"/>
              </a:rPr>
              <a:t>各级劳动模范、先进工作者、“五一”劳动奖章或奖状、“五四”青年奖章、“三八”红旗手</a:t>
            </a:r>
            <a:r>
              <a:rPr lang="zh-CN" altLang="en-US" b="1" dirty="0" smtClean="0">
                <a:solidFill>
                  <a:srgbClr val="1570C1"/>
                </a:solidFill>
                <a:latin typeface="微软雅黑" pitchFamily="34" charset="-122"/>
                <a:ea typeface="微软雅黑" pitchFamily="34" charset="-122"/>
              </a:rPr>
              <a:t>等人选</a:t>
            </a:r>
            <a:endParaRPr lang="zh-CN" altLang="en-US" b="1" dirty="0">
              <a:solidFill>
                <a:srgbClr val="1570C1"/>
              </a:solidFill>
              <a:latin typeface="微软雅黑" pitchFamily="34" charset="-122"/>
              <a:ea typeface="微软雅黑"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27651"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27652" name="文本框 17"/>
          <p:cNvSpPr txBox="1">
            <a:spLocks noChangeArrowheads="1"/>
          </p:cNvSpPr>
          <p:nvPr/>
        </p:nvSpPr>
        <p:spPr bwMode="auto">
          <a:xfrm>
            <a:off x="19050" y="122238"/>
            <a:ext cx="5410200" cy="585787"/>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（十）培育行业单项冠军</a:t>
            </a:r>
          </a:p>
        </p:txBody>
      </p:sp>
      <p:sp>
        <p:nvSpPr>
          <p:cNvPr id="27653" name="TextBox 57"/>
          <p:cNvSpPr txBox="1">
            <a:spLocks noChangeArrowheads="1"/>
          </p:cNvSpPr>
          <p:nvPr/>
        </p:nvSpPr>
        <p:spPr bwMode="auto">
          <a:xfrm>
            <a:off x="5546725" y="1792288"/>
            <a:ext cx="6429375" cy="3382962"/>
          </a:xfrm>
          <a:prstGeom prst="rect">
            <a:avLst/>
          </a:prstGeom>
          <a:noFill/>
          <a:ln w="9525">
            <a:noFill/>
            <a:miter lim="800000"/>
            <a:headEnd/>
            <a:tailEnd/>
          </a:ln>
        </p:spPr>
        <p:txBody>
          <a:bodyPr>
            <a:spAutoFit/>
          </a:bodyPr>
          <a:lstStyle/>
          <a:p>
            <a:pPr marL="285750" indent="-285750" eaLnBrk="0" hangingPunct="0">
              <a:lnSpc>
                <a:spcPct val="150000"/>
              </a:lnSpc>
              <a:buFont typeface="Wingdings" pitchFamily="2" charset="2"/>
              <a:buChar char="l"/>
            </a:pPr>
            <a:r>
              <a:rPr lang="zh-CN" altLang="en-US" b="1">
                <a:solidFill>
                  <a:srgbClr val="1570C1"/>
                </a:solidFill>
                <a:latin typeface="微软雅黑" pitchFamily="34" charset="-122"/>
                <a:ea typeface="微软雅黑" pitchFamily="34" charset="-122"/>
              </a:rPr>
              <a:t>实施单项冠军企业培育提升计划，建立专精特新小巨人企业培育库和咨询诊断平台，每年认定一批专精特新产品和小巨人企业</a:t>
            </a:r>
            <a:endParaRPr lang="en-US" altLang="zh-CN" b="1">
              <a:solidFill>
                <a:srgbClr val="1570C1"/>
              </a:solidFill>
              <a:latin typeface="微软雅黑" pitchFamily="34" charset="-122"/>
              <a:ea typeface="微软雅黑" pitchFamily="34" charset="-122"/>
            </a:endParaRPr>
          </a:p>
          <a:p>
            <a:pPr marL="285750" indent="-285750" eaLnBrk="0" hangingPunct="0">
              <a:lnSpc>
                <a:spcPct val="150000"/>
              </a:lnSpc>
              <a:buFont typeface="Wingdings" pitchFamily="2" charset="2"/>
              <a:buChar char="l"/>
            </a:pPr>
            <a:endParaRPr lang="en-US" altLang="zh-CN" b="1">
              <a:solidFill>
                <a:srgbClr val="1570C1"/>
              </a:solidFill>
              <a:latin typeface="微软雅黑" pitchFamily="34" charset="-122"/>
              <a:ea typeface="微软雅黑" pitchFamily="34" charset="-122"/>
            </a:endParaRPr>
          </a:p>
          <a:p>
            <a:pPr marL="285750" indent="-285750" eaLnBrk="0" hangingPunct="0">
              <a:lnSpc>
                <a:spcPct val="150000"/>
              </a:lnSpc>
              <a:buFont typeface="Wingdings" pitchFamily="2" charset="2"/>
              <a:buChar char="l"/>
            </a:pPr>
            <a:r>
              <a:rPr lang="zh-CN" altLang="en-US" b="1">
                <a:solidFill>
                  <a:srgbClr val="00B0F0"/>
                </a:solidFill>
                <a:latin typeface="微软雅黑" pitchFamily="34" charset="-122"/>
                <a:ea typeface="微软雅黑" pitchFamily="34" charset="-122"/>
              </a:rPr>
              <a:t>对国家认定的单项冠军示范企业，给予不超过</a:t>
            </a:r>
            <a:r>
              <a:rPr lang="en-US" altLang="zh-CN" b="1">
                <a:solidFill>
                  <a:srgbClr val="00B0F0"/>
                </a:solidFill>
                <a:latin typeface="微软雅黑" pitchFamily="34" charset="-122"/>
                <a:ea typeface="微软雅黑" pitchFamily="34" charset="-122"/>
              </a:rPr>
              <a:t>100</a:t>
            </a:r>
            <a:r>
              <a:rPr lang="zh-CN" altLang="en-US" b="1">
                <a:solidFill>
                  <a:srgbClr val="00B0F0"/>
                </a:solidFill>
                <a:latin typeface="微软雅黑" pitchFamily="34" charset="-122"/>
                <a:ea typeface="微软雅黑" pitchFamily="34" charset="-122"/>
              </a:rPr>
              <a:t>万元奖励</a:t>
            </a:r>
          </a:p>
          <a:p>
            <a:pPr marL="285750" indent="-285750" eaLnBrk="0" hangingPunct="0">
              <a:lnSpc>
                <a:spcPct val="150000"/>
              </a:lnSpc>
              <a:buFont typeface="Wingdings" pitchFamily="2" charset="2"/>
              <a:buChar char="l"/>
            </a:pPr>
            <a:endParaRPr lang="en-US" altLang="zh-CN" b="1">
              <a:solidFill>
                <a:srgbClr val="1570C1"/>
              </a:solidFill>
              <a:latin typeface="微软雅黑" pitchFamily="34" charset="-122"/>
              <a:ea typeface="微软雅黑" pitchFamily="34" charset="-122"/>
            </a:endParaRPr>
          </a:p>
          <a:p>
            <a:pPr marL="285750" indent="-285750" eaLnBrk="0" hangingPunct="0">
              <a:lnSpc>
                <a:spcPct val="150000"/>
              </a:lnSpc>
              <a:buFont typeface="Wingdings" pitchFamily="2" charset="2"/>
              <a:buChar char="l"/>
            </a:pPr>
            <a:r>
              <a:rPr lang="zh-CN" altLang="en-US" b="1">
                <a:solidFill>
                  <a:srgbClr val="1570C1"/>
                </a:solidFill>
                <a:latin typeface="微软雅黑" pitchFamily="34" charset="-122"/>
                <a:ea typeface="微软雅黑" pitchFamily="34" charset="-122"/>
              </a:rPr>
              <a:t>在政府采购和各项工程招标中，对单项冠军示范企业产品可给予适当技术加分</a:t>
            </a:r>
            <a:endParaRPr lang="zh-CN" altLang="zh-CN" b="1">
              <a:solidFill>
                <a:srgbClr val="1570C1"/>
              </a:solidFill>
              <a:latin typeface="微软雅黑" pitchFamily="34" charset="-122"/>
              <a:ea typeface="微软雅黑" pitchFamily="34" charset="-122"/>
            </a:endParaRPr>
          </a:p>
        </p:txBody>
      </p:sp>
      <p:grpSp>
        <p:nvGrpSpPr>
          <p:cNvPr id="5" name="组合 32"/>
          <p:cNvGrpSpPr/>
          <p:nvPr/>
        </p:nvGrpSpPr>
        <p:grpSpPr>
          <a:xfrm>
            <a:off x="545000" y="1572420"/>
            <a:ext cx="5000623" cy="4167186"/>
            <a:chOff x="3311525" y="1416050"/>
            <a:chExt cx="5362576" cy="4468813"/>
          </a:xfrm>
          <a:solidFill>
            <a:srgbClr val="EA510D"/>
          </a:solidFill>
        </p:grpSpPr>
        <p:sp>
          <p:nvSpPr>
            <p:cNvPr id="30" name="Freeform 262"/>
            <p:cNvSpPr/>
            <p:nvPr/>
          </p:nvSpPr>
          <p:spPr bwMode="auto">
            <a:xfrm>
              <a:off x="7300913" y="2155825"/>
              <a:ext cx="1373188" cy="1376363"/>
            </a:xfrm>
            <a:custGeom>
              <a:avLst/>
              <a:gdLst>
                <a:gd name="T0" fmla="*/ 124 w 700"/>
                <a:gd name="T1" fmla="*/ 127 h 701"/>
                <a:gd name="T2" fmla="*/ 575 w 700"/>
                <a:gd name="T3" fmla="*/ 127 h 701"/>
                <a:gd name="T4" fmla="*/ 575 w 700"/>
                <a:gd name="T5" fmla="*/ 577 h 701"/>
                <a:gd name="T6" fmla="*/ 163 w 700"/>
                <a:gd name="T7" fmla="*/ 609 h 701"/>
                <a:gd name="T8" fmla="*/ 49 w 700"/>
                <a:gd name="T9" fmla="*/ 647 h 701"/>
                <a:gd name="T10" fmla="*/ 88 w 700"/>
                <a:gd name="T11" fmla="*/ 532 h 701"/>
                <a:gd name="T12" fmla="*/ 124 w 700"/>
                <a:gd name="T13" fmla="*/ 127 h 701"/>
              </a:gdLst>
              <a:ahLst/>
              <a:cxnLst>
                <a:cxn ang="0">
                  <a:pos x="T0" y="T1"/>
                </a:cxn>
                <a:cxn ang="0">
                  <a:pos x="T2" y="T3"/>
                </a:cxn>
                <a:cxn ang="0">
                  <a:pos x="T4" y="T5"/>
                </a:cxn>
                <a:cxn ang="0">
                  <a:pos x="T6" y="T7"/>
                </a:cxn>
                <a:cxn ang="0">
                  <a:pos x="T8" y="T9"/>
                </a:cxn>
                <a:cxn ang="0">
                  <a:pos x="T10" y="T11"/>
                </a:cxn>
                <a:cxn ang="0">
                  <a:pos x="T12" y="T13"/>
                </a:cxn>
              </a:cxnLst>
              <a:rect l="0" t="0" r="r" b="b"/>
              <a:pathLst>
                <a:path w="700" h="701">
                  <a:moveTo>
                    <a:pt x="124" y="127"/>
                  </a:moveTo>
                  <a:cubicBezTo>
                    <a:pt x="249" y="0"/>
                    <a:pt x="452" y="0"/>
                    <a:pt x="575" y="127"/>
                  </a:cubicBezTo>
                  <a:cubicBezTo>
                    <a:pt x="700" y="249"/>
                    <a:pt x="700" y="452"/>
                    <a:pt x="575" y="577"/>
                  </a:cubicBezTo>
                  <a:cubicBezTo>
                    <a:pt x="463" y="690"/>
                    <a:pt x="286" y="701"/>
                    <a:pt x="163" y="609"/>
                  </a:cubicBezTo>
                  <a:cubicBezTo>
                    <a:pt x="49" y="647"/>
                    <a:pt x="49" y="647"/>
                    <a:pt x="49" y="647"/>
                  </a:cubicBezTo>
                  <a:cubicBezTo>
                    <a:pt x="88" y="532"/>
                    <a:pt x="88" y="532"/>
                    <a:pt x="88" y="532"/>
                  </a:cubicBezTo>
                  <a:cubicBezTo>
                    <a:pt x="0" y="409"/>
                    <a:pt x="12" y="237"/>
                    <a:pt x="124" y="127"/>
                  </a:cubicBezTo>
                  <a:close/>
                </a:path>
              </a:pathLst>
            </a:custGeom>
            <a:solidFill>
              <a:srgbClr val="1570C1"/>
            </a:solid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1" name="Freeform 520"/>
            <p:cNvSpPr/>
            <p:nvPr/>
          </p:nvSpPr>
          <p:spPr bwMode="auto">
            <a:xfrm>
              <a:off x="3311525" y="2549525"/>
              <a:ext cx="1204913" cy="1206500"/>
            </a:xfrm>
            <a:custGeom>
              <a:avLst/>
              <a:gdLst>
                <a:gd name="T0" fmla="*/ 108 w 614"/>
                <a:gd name="T1" fmla="*/ 508 h 615"/>
                <a:gd name="T2" fmla="*/ 108 w 614"/>
                <a:gd name="T3" fmla="*/ 111 h 615"/>
                <a:gd name="T4" fmla="*/ 505 w 614"/>
                <a:gd name="T5" fmla="*/ 111 h 615"/>
                <a:gd name="T6" fmla="*/ 534 w 614"/>
                <a:gd name="T7" fmla="*/ 472 h 615"/>
                <a:gd name="T8" fmla="*/ 567 w 614"/>
                <a:gd name="T9" fmla="*/ 575 h 615"/>
                <a:gd name="T10" fmla="*/ 466 w 614"/>
                <a:gd name="T11" fmla="*/ 538 h 615"/>
                <a:gd name="T12" fmla="*/ 108 w 614"/>
                <a:gd name="T13" fmla="*/ 508 h 615"/>
              </a:gdLst>
              <a:ahLst/>
              <a:cxnLst>
                <a:cxn ang="0">
                  <a:pos x="T0" y="T1"/>
                </a:cxn>
                <a:cxn ang="0">
                  <a:pos x="T2" y="T3"/>
                </a:cxn>
                <a:cxn ang="0">
                  <a:pos x="T4" y="T5"/>
                </a:cxn>
                <a:cxn ang="0">
                  <a:pos x="T6" y="T7"/>
                </a:cxn>
                <a:cxn ang="0">
                  <a:pos x="T8" y="T9"/>
                </a:cxn>
                <a:cxn ang="0">
                  <a:pos x="T10" y="T11"/>
                </a:cxn>
                <a:cxn ang="0">
                  <a:pos x="T12" y="T13"/>
                </a:cxn>
              </a:cxnLst>
              <a:rect l="0" t="0" r="r" b="b"/>
              <a:pathLst>
                <a:path w="614" h="615">
                  <a:moveTo>
                    <a:pt x="108" y="508"/>
                  </a:moveTo>
                  <a:cubicBezTo>
                    <a:pt x="0" y="398"/>
                    <a:pt x="0" y="220"/>
                    <a:pt x="108" y="111"/>
                  </a:cubicBezTo>
                  <a:cubicBezTo>
                    <a:pt x="219" y="0"/>
                    <a:pt x="397" y="0"/>
                    <a:pt x="505" y="111"/>
                  </a:cubicBezTo>
                  <a:cubicBezTo>
                    <a:pt x="603" y="210"/>
                    <a:pt x="614" y="365"/>
                    <a:pt x="534" y="472"/>
                  </a:cubicBezTo>
                  <a:cubicBezTo>
                    <a:pt x="567" y="575"/>
                    <a:pt x="567" y="575"/>
                    <a:pt x="567" y="575"/>
                  </a:cubicBezTo>
                  <a:cubicBezTo>
                    <a:pt x="466" y="538"/>
                    <a:pt x="466" y="538"/>
                    <a:pt x="466" y="538"/>
                  </a:cubicBezTo>
                  <a:cubicBezTo>
                    <a:pt x="356" y="615"/>
                    <a:pt x="206" y="605"/>
                    <a:pt x="108" y="508"/>
                  </a:cubicBezTo>
                  <a:close/>
                </a:path>
              </a:pathLst>
            </a:custGeom>
            <a:solidFill>
              <a:srgbClr val="1570C1"/>
            </a:solid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2" name="Freeform 778"/>
            <p:cNvSpPr/>
            <p:nvPr/>
          </p:nvSpPr>
          <p:spPr bwMode="auto">
            <a:xfrm>
              <a:off x="5151438" y="1416050"/>
              <a:ext cx="1470025" cy="1711325"/>
            </a:xfrm>
            <a:custGeom>
              <a:avLst/>
              <a:gdLst>
                <a:gd name="T0" fmla="*/ 0 w 749"/>
                <a:gd name="T1" fmla="*/ 376 h 872"/>
                <a:gd name="T2" fmla="*/ 374 w 749"/>
                <a:gd name="T3" fmla="*/ 0 h 872"/>
                <a:gd name="T4" fmla="*/ 749 w 749"/>
                <a:gd name="T5" fmla="*/ 376 h 872"/>
                <a:gd name="T6" fmla="*/ 433 w 749"/>
                <a:gd name="T7" fmla="*/ 746 h 872"/>
                <a:gd name="T8" fmla="*/ 367 w 749"/>
                <a:gd name="T9" fmla="*/ 872 h 872"/>
                <a:gd name="T10" fmla="*/ 305 w 749"/>
                <a:gd name="T11" fmla="*/ 746 h 872"/>
                <a:gd name="T12" fmla="*/ 0 w 749"/>
                <a:gd name="T13" fmla="*/ 376 h 872"/>
              </a:gdLst>
              <a:ahLst/>
              <a:cxnLst>
                <a:cxn ang="0">
                  <a:pos x="T0" y="T1"/>
                </a:cxn>
                <a:cxn ang="0">
                  <a:pos x="T2" y="T3"/>
                </a:cxn>
                <a:cxn ang="0">
                  <a:pos x="T4" y="T5"/>
                </a:cxn>
                <a:cxn ang="0">
                  <a:pos x="T6" y="T7"/>
                </a:cxn>
                <a:cxn ang="0">
                  <a:pos x="T8" y="T9"/>
                </a:cxn>
                <a:cxn ang="0">
                  <a:pos x="T10" y="T11"/>
                </a:cxn>
                <a:cxn ang="0">
                  <a:pos x="T12" y="T13"/>
                </a:cxn>
              </a:cxnLst>
              <a:rect l="0" t="0" r="r" b="b"/>
              <a:pathLst>
                <a:path w="749" h="872">
                  <a:moveTo>
                    <a:pt x="0" y="376"/>
                  </a:moveTo>
                  <a:cubicBezTo>
                    <a:pt x="0" y="168"/>
                    <a:pt x="166" y="0"/>
                    <a:pt x="374" y="0"/>
                  </a:cubicBezTo>
                  <a:cubicBezTo>
                    <a:pt x="581" y="0"/>
                    <a:pt x="749" y="168"/>
                    <a:pt x="749" y="376"/>
                  </a:cubicBezTo>
                  <a:cubicBezTo>
                    <a:pt x="749" y="563"/>
                    <a:pt x="611" y="718"/>
                    <a:pt x="433" y="746"/>
                  </a:cubicBezTo>
                  <a:cubicBezTo>
                    <a:pt x="367" y="872"/>
                    <a:pt x="367" y="872"/>
                    <a:pt x="367" y="872"/>
                  </a:cubicBezTo>
                  <a:cubicBezTo>
                    <a:pt x="305" y="746"/>
                    <a:pt x="305" y="746"/>
                    <a:pt x="305" y="746"/>
                  </a:cubicBezTo>
                  <a:cubicBezTo>
                    <a:pt x="129" y="713"/>
                    <a:pt x="0" y="560"/>
                    <a:pt x="0" y="376"/>
                  </a:cubicBezTo>
                  <a:close/>
                </a:path>
              </a:pathLst>
            </a:custGeom>
            <a:solidFill>
              <a:srgbClr val="00B0F0"/>
            </a:solid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3" name="Freeform 1228"/>
            <p:cNvSpPr/>
            <p:nvPr/>
          </p:nvSpPr>
          <p:spPr bwMode="auto">
            <a:xfrm>
              <a:off x="4943475" y="4535488"/>
              <a:ext cx="1714500" cy="1349375"/>
            </a:xfrm>
            <a:custGeom>
              <a:avLst/>
              <a:gdLst>
                <a:gd name="T0" fmla="*/ 718 w 873"/>
                <a:gd name="T1" fmla="*/ 171 h 687"/>
                <a:gd name="T2" fmla="*/ 564 w 873"/>
                <a:gd name="T3" fmla="*/ 30 h 687"/>
                <a:gd name="T4" fmla="*/ 561 w 873"/>
                <a:gd name="T5" fmla="*/ 0 h 687"/>
                <a:gd name="T6" fmla="*/ 438 w 873"/>
                <a:gd name="T7" fmla="*/ 48 h 687"/>
                <a:gd name="T8" fmla="*/ 311 w 873"/>
                <a:gd name="T9" fmla="*/ 0 h 687"/>
                <a:gd name="T10" fmla="*/ 309 w 873"/>
                <a:gd name="T11" fmla="*/ 30 h 687"/>
                <a:gd name="T12" fmla="*/ 155 w 873"/>
                <a:gd name="T13" fmla="*/ 171 h 687"/>
                <a:gd name="T14" fmla="*/ 0 w 873"/>
                <a:gd name="T15" fmla="*/ 404 h 687"/>
                <a:gd name="T16" fmla="*/ 0 w 873"/>
                <a:gd name="T17" fmla="*/ 556 h 687"/>
                <a:gd name="T18" fmla="*/ 438 w 873"/>
                <a:gd name="T19" fmla="*/ 677 h 687"/>
                <a:gd name="T20" fmla="*/ 873 w 873"/>
                <a:gd name="T21" fmla="*/ 556 h 687"/>
                <a:gd name="T22" fmla="*/ 873 w 873"/>
                <a:gd name="T23" fmla="*/ 404 h 687"/>
                <a:gd name="T24" fmla="*/ 718 w 873"/>
                <a:gd name="T25" fmla="*/ 171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3" h="687">
                  <a:moveTo>
                    <a:pt x="718" y="171"/>
                  </a:moveTo>
                  <a:cubicBezTo>
                    <a:pt x="635" y="171"/>
                    <a:pt x="564" y="108"/>
                    <a:pt x="564" y="30"/>
                  </a:cubicBezTo>
                  <a:cubicBezTo>
                    <a:pt x="564" y="20"/>
                    <a:pt x="563" y="9"/>
                    <a:pt x="561" y="0"/>
                  </a:cubicBezTo>
                  <a:cubicBezTo>
                    <a:pt x="525" y="30"/>
                    <a:pt x="480" y="48"/>
                    <a:pt x="438" y="48"/>
                  </a:cubicBezTo>
                  <a:cubicBezTo>
                    <a:pt x="391" y="48"/>
                    <a:pt x="349" y="30"/>
                    <a:pt x="311" y="0"/>
                  </a:cubicBezTo>
                  <a:cubicBezTo>
                    <a:pt x="311" y="9"/>
                    <a:pt x="309" y="20"/>
                    <a:pt x="309" y="30"/>
                  </a:cubicBezTo>
                  <a:cubicBezTo>
                    <a:pt x="309" y="108"/>
                    <a:pt x="239" y="171"/>
                    <a:pt x="155" y="171"/>
                  </a:cubicBezTo>
                  <a:cubicBezTo>
                    <a:pt x="69" y="171"/>
                    <a:pt x="0" y="275"/>
                    <a:pt x="0" y="404"/>
                  </a:cubicBezTo>
                  <a:cubicBezTo>
                    <a:pt x="0" y="556"/>
                    <a:pt x="0" y="556"/>
                    <a:pt x="0" y="556"/>
                  </a:cubicBezTo>
                  <a:cubicBezTo>
                    <a:pt x="0" y="687"/>
                    <a:pt x="309" y="677"/>
                    <a:pt x="438" y="677"/>
                  </a:cubicBezTo>
                  <a:cubicBezTo>
                    <a:pt x="564" y="677"/>
                    <a:pt x="873" y="687"/>
                    <a:pt x="873" y="556"/>
                  </a:cubicBezTo>
                  <a:cubicBezTo>
                    <a:pt x="873" y="404"/>
                    <a:pt x="873" y="404"/>
                    <a:pt x="873" y="404"/>
                  </a:cubicBezTo>
                  <a:cubicBezTo>
                    <a:pt x="873" y="275"/>
                    <a:pt x="804" y="171"/>
                    <a:pt x="718" y="171"/>
                  </a:cubicBezTo>
                  <a:close/>
                </a:path>
              </a:pathLst>
            </a:custGeom>
            <a:solidFill>
              <a:srgbClr val="1570C1"/>
            </a:solid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4" name="Freeform 1229"/>
            <p:cNvSpPr/>
            <p:nvPr/>
          </p:nvSpPr>
          <p:spPr bwMode="auto">
            <a:xfrm>
              <a:off x="5287963" y="3416300"/>
              <a:ext cx="1025525" cy="1152525"/>
            </a:xfrm>
            <a:custGeom>
              <a:avLst/>
              <a:gdLst>
                <a:gd name="T0" fmla="*/ 495 w 523"/>
                <a:gd name="T1" fmla="*/ 163 h 587"/>
                <a:gd name="T2" fmla="*/ 484 w 523"/>
                <a:gd name="T3" fmla="*/ 166 h 587"/>
                <a:gd name="T4" fmla="*/ 475 w 523"/>
                <a:gd name="T5" fmla="*/ 128 h 587"/>
                <a:gd name="T6" fmla="*/ 470 w 523"/>
                <a:gd name="T7" fmla="*/ 128 h 587"/>
                <a:gd name="T8" fmla="*/ 228 w 523"/>
                <a:gd name="T9" fmla="*/ 0 h 587"/>
                <a:gd name="T10" fmla="*/ 169 w 523"/>
                <a:gd name="T11" fmla="*/ 46 h 587"/>
                <a:gd name="T12" fmla="*/ 50 w 523"/>
                <a:gd name="T13" fmla="*/ 169 h 587"/>
                <a:gd name="T14" fmla="*/ 30 w 523"/>
                <a:gd name="T15" fmla="*/ 207 h 587"/>
                <a:gd name="T16" fmla="*/ 29 w 523"/>
                <a:gd name="T17" fmla="*/ 166 h 587"/>
                <a:gd name="T18" fmla="*/ 29 w 523"/>
                <a:gd name="T19" fmla="*/ 163 h 587"/>
                <a:gd name="T20" fmla="*/ 0 w 523"/>
                <a:gd name="T21" fmla="*/ 191 h 587"/>
                <a:gd name="T22" fmla="*/ 0 w 523"/>
                <a:gd name="T23" fmla="*/ 330 h 587"/>
                <a:gd name="T24" fmla="*/ 30 w 523"/>
                <a:gd name="T25" fmla="*/ 361 h 587"/>
                <a:gd name="T26" fmla="*/ 40 w 523"/>
                <a:gd name="T27" fmla="*/ 358 h 587"/>
                <a:gd name="T28" fmla="*/ 263 w 523"/>
                <a:gd name="T29" fmla="*/ 587 h 587"/>
                <a:gd name="T30" fmla="*/ 484 w 523"/>
                <a:gd name="T31" fmla="*/ 358 h 587"/>
                <a:gd name="T32" fmla="*/ 495 w 523"/>
                <a:gd name="T33" fmla="*/ 361 h 587"/>
                <a:gd name="T34" fmla="*/ 523 w 523"/>
                <a:gd name="T35" fmla="*/ 330 h 587"/>
                <a:gd name="T36" fmla="*/ 523 w 523"/>
                <a:gd name="T37" fmla="*/ 191 h 587"/>
                <a:gd name="T38" fmla="*/ 495 w 523"/>
                <a:gd name="T39" fmla="*/ 16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87">
                  <a:moveTo>
                    <a:pt x="495" y="163"/>
                  </a:moveTo>
                  <a:cubicBezTo>
                    <a:pt x="490" y="163"/>
                    <a:pt x="486" y="163"/>
                    <a:pt x="484" y="166"/>
                  </a:cubicBezTo>
                  <a:cubicBezTo>
                    <a:pt x="479" y="152"/>
                    <a:pt x="477" y="140"/>
                    <a:pt x="475" y="128"/>
                  </a:cubicBezTo>
                  <a:cubicBezTo>
                    <a:pt x="470" y="128"/>
                    <a:pt x="470" y="128"/>
                    <a:pt x="470" y="128"/>
                  </a:cubicBezTo>
                  <a:cubicBezTo>
                    <a:pt x="346" y="126"/>
                    <a:pt x="263" y="43"/>
                    <a:pt x="228" y="0"/>
                  </a:cubicBezTo>
                  <a:cubicBezTo>
                    <a:pt x="222" y="17"/>
                    <a:pt x="204" y="33"/>
                    <a:pt x="169" y="46"/>
                  </a:cubicBezTo>
                  <a:cubicBezTo>
                    <a:pt x="106" y="69"/>
                    <a:pt x="53" y="169"/>
                    <a:pt x="50" y="169"/>
                  </a:cubicBezTo>
                  <a:cubicBezTo>
                    <a:pt x="30" y="207"/>
                    <a:pt x="30" y="207"/>
                    <a:pt x="30" y="207"/>
                  </a:cubicBezTo>
                  <a:cubicBezTo>
                    <a:pt x="29" y="166"/>
                    <a:pt x="29" y="166"/>
                    <a:pt x="29" y="166"/>
                  </a:cubicBezTo>
                  <a:cubicBezTo>
                    <a:pt x="29" y="163"/>
                    <a:pt x="29" y="163"/>
                    <a:pt x="29" y="163"/>
                  </a:cubicBezTo>
                  <a:cubicBezTo>
                    <a:pt x="12" y="163"/>
                    <a:pt x="0" y="176"/>
                    <a:pt x="0" y="191"/>
                  </a:cubicBezTo>
                  <a:cubicBezTo>
                    <a:pt x="0" y="330"/>
                    <a:pt x="0" y="330"/>
                    <a:pt x="0" y="330"/>
                  </a:cubicBezTo>
                  <a:cubicBezTo>
                    <a:pt x="0" y="347"/>
                    <a:pt x="12" y="361"/>
                    <a:pt x="30" y="361"/>
                  </a:cubicBezTo>
                  <a:cubicBezTo>
                    <a:pt x="34" y="361"/>
                    <a:pt x="37" y="360"/>
                    <a:pt x="40" y="358"/>
                  </a:cubicBezTo>
                  <a:cubicBezTo>
                    <a:pt x="70" y="491"/>
                    <a:pt x="158" y="587"/>
                    <a:pt x="263" y="587"/>
                  </a:cubicBezTo>
                  <a:cubicBezTo>
                    <a:pt x="366" y="587"/>
                    <a:pt x="454" y="491"/>
                    <a:pt x="484" y="358"/>
                  </a:cubicBezTo>
                  <a:cubicBezTo>
                    <a:pt x="486" y="360"/>
                    <a:pt x="490" y="361"/>
                    <a:pt x="495" y="361"/>
                  </a:cubicBezTo>
                  <a:cubicBezTo>
                    <a:pt x="511" y="361"/>
                    <a:pt x="523" y="347"/>
                    <a:pt x="523" y="330"/>
                  </a:cubicBezTo>
                  <a:cubicBezTo>
                    <a:pt x="523" y="191"/>
                    <a:pt x="523" y="191"/>
                    <a:pt x="523" y="191"/>
                  </a:cubicBezTo>
                  <a:cubicBezTo>
                    <a:pt x="523" y="176"/>
                    <a:pt x="511" y="163"/>
                    <a:pt x="495" y="163"/>
                  </a:cubicBezTo>
                  <a:close/>
                </a:path>
              </a:pathLst>
            </a:custGeom>
            <a:solidFill>
              <a:srgbClr val="1570C1"/>
            </a:solid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1230"/>
            <p:cNvSpPr/>
            <p:nvPr/>
          </p:nvSpPr>
          <p:spPr bwMode="auto">
            <a:xfrm>
              <a:off x="5345113" y="3267075"/>
              <a:ext cx="882650" cy="447675"/>
            </a:xfrm>
            <a:custGeom>
              <a:avLst/>
              <a:gdLst>
                <a:gd name="T0" fmla="*/ 450 w 450"/>
                <a:gd name="T1" fmla="*/ 179 h 228"/>
                <a:gd name="T2" fmla="*/ 450 w 450"/>
                <a:gd name="T3" fmla="*/ 179 h 228"/>
                <a:gd name="T4" fmla="*/ 400 w 450"/>
                <a:gd name="T5" fmla="*/ 59 h 228"/>
                <a:gd name="T6" fmla="*/ 242 w 450"/>
                <a:gd name="T7" fmla="*/ 0 h 228"/>
                <a:gd name="T8" fmla="*/ 213 w 450"/>
                <a:gd name="T9" fmla="*/ 1 h 228"/>
                <a:gd name="T10" fmla="*/ 56 w 450"/>
                <a:gd name="T11" fmla="*/ 70 h 228"/>
                <a:gd name="T12" fmla="*/ 0 w 450"/>
                <a:gd name="T13" fmla="*/ 226 h 228"/>
                <a:gd name="T14" fmla="*/ 4 w 450"/>
                <a:gd name="T15" fmla="*/ 228 h 228"/>
                <a:gd name="T16" fmla="*/ 24 w 450"/>
                <a:gd name="T17" fmla="*/ 202 h 228"/>
                <a:gd name="T18" fmla="*/ 25 w 450"/>
                <a:gd name="T19" fmla="*/ 194 h 228"/>
                <a:gd name="T20" fmla="*/ 24 w 450"/>
                <a:gd name="T21" fmla="*/ 199 h 228"/>
                <a:gd name="T22" fmla="*/ 131 w 450"/>
                <a:gd name="T23" fmla="*/ 100 h 228"/>
                <a:gd name="T24" fmla="*/ 195 w 450"/>
                <a:gd name="T25" fmla="*/ 46 h 228"/>
                <a:gd name="T26" fmla="*/ 429 w 450"/>
                <a:gd name="T27" fmla="*/ 179 h 228"/>
                <a:gd name="T28" fmla="*/ 437 w 450"/>
                <a:gd name="T29" fmla="*/ 179 h 228"/>
                <a:gd name="T30" fmla="*/ 450 w 450"/>
                <a:gd name="T31" fmla="*/ 17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0" h="228">
                  <a:moveTo>
                    <a:pt x="450" y="179"/>
                  </a:moveTo>
                  <a:cubicBezTo>
                    <a:pt x="450" y="179"/>
                    <a:pt x="450" y="179"/>
                    <a:pt x="450" y="179"/>
                  </a:cubicBezTo>
                  <a:cubicBezTo>
                    <a:pt x="450" y="156"/>
                    <a:pt x="442" y="103"/>
                    <a:pt x="400" y="59"/>
                  </a:cubicBezTo>
                  <a:cubicBezTo>
                    <a:pt x="365" y="22"/>
                    <a:pt x="310" y="0"/>
                    <a:pt x="242" y="0"/>
                  </a:cubicBezTo>
                  <a:cubicBezTo>
                    <a:pt x="231" y="0"/>
                    <a:pt x="222" y="0"/>
                    <a:pt x="213" y="1"/>
                  </a:cubicBezTo>
                  <a:cubicBezTo>
                    <a:pt x="210" y="1"/>
                    <a:pt x="118" y="5"/>
                    <a:pt x="56" y="70"/>
                  </a:cubicBezTo>
                  <a:cubicBezTo>
                    <a:pt x="19" y="108"/>
                    <a:pt x="0" y="162"/>
                    <a:pt x="0" y="226"/>
                  </a:cubicBezTo>
                  <a:cubicBezTo>
                    <a:pt x="1" y="226"/>
                    <a:pt x="4" y="228"/>
                    <a:pt x="4" y="228"/>
                  </a:cubicBezTo>
                  <a:cubicBezTo>
                    <a:pt x="24" y="202"/>
                    <a:pt x="24" y="202"/>
                    <a:pt x="24" y="202"/>
                  </a:cubicBezTo>
                  <a:cubicBezTo>
                    <a:pt x="24" y="199"/>
                    <a:pt x="24" y="194"/>
                    <a:pt x="25" y="194"/>
                  </a:cubicBezTo>
                  <a:cubicBezTo>
                    <a:pt x="24" y="194"/>
                    <a:pt x="24" y="195"/>
                    <a:pt x="24" y="199"/>
                  </a:cubicBezTo>
                  <a:cubicBezTo>
                    <a:pt x="48" y="162"/>
                    <a:pt x="87" y="114"/>
                    <a:pt x="131" y="100"/>
                  </a:cubicBezTo>
                  <a:cubicBezTo>
                    <a:pt x="187" y="81"/>
                    <a:pt x="195" y="48"/>
                    <a:pt x="195" y="46"/>
                  </a:cubicBezTo>
                  <a:cubicBezTo>
                    <a:pt x="197" y="49"/>
                    <a:pt x="287" y="168"/>
                    <a:pt x="429" y="179"/>
                  </a:cubicBezTo>
                  <a:cubicBezTo>
                    <a:pt x="437" y="179"/>
                    <a:pt x="437" y="179"/>
                    <a:pt x="437" y="179"/>
                  </a:cubicBezTo>
                  <a:cubicBezTo>
                    <a:pt x="441" y="179"/>
                    <a:pt x="446" y="179"/>
                    <a:pt x="450" y="179"/>
                  </a:cubicBezTo>
                  <a:close/>
                </a:path>
              </a:pathLst>
            </a:custGeom>
            <a:solidFill>
              <a:srgbClr val="1570C1"/>
            </a:solid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6" name="Freeform 1231"/>
            <p:cNvSpPr/>
            <p:nvPr/>
          </p:nvSpPr>
          <p:spPr bwMode="auto">
            <a:xfrm>
              <a:off x="6303963" y="4408488"/>
              <a:ext cx="1327150" cy="1120775"/>
            </a:xfrm>
            <a:custGeom>
              <a:avLst/>
              <a:gdLst>
                <a:gd name="T0" fmla="*/ 547 w 676"/>
                <a:gd name="T1" fmla="*/ 142 h 571"/>
                <a:gd name="T2" fmla="*/ 420 w 676"/>
                <a:gd name="T3" fmla="*/ 25 h 571"/>
                <a:gd name="T4" fmla="*/ 417 w 676"/>
                <a:gd name="T5" fmla="*/ 0 h 571"/>
                <a:gd name="T6" fmla="*/ 312 w 676"/>
                <a:gd name="T7" fmla="*/ 37 h 571"/>
                <a:gd name="T8" fmla="*/ 208 w 676"/>
                <a:gd name="T9" fmla="*/ 0 h 571"/>
                <a:gd name="T10" fmla="*/ 207 w 676"/>
                <a:gd name="T11" fmla="*/ 25 h 571"/>
                <a:gd name="T12" fmla="*/ 78 w 676"/>
                <a:gd name="T13" fmla="*/ 142 h 571"/>
                <a:gd name="T14" fmla="*/ 0 w 676"/>
                <a:gd name="T15" fmla="*/ 179 h 571"/>
                <a:gd name="T16" fmla="*/ 25 w 676"/>
                <a:gd name="T17" fmla="*/ 182 h 571"/>
                <a:gd name="T18" fmla="*/ 177 w 676"/>
                <a:gd name="T19" fmla="*/ 272 h 571"/>
                <a:gd name="T20" fmla="*/ 234 w 676"/>
                <a:gd name="T21" fmla="*/ 469 h 571"/>
                <a:gd name="T22" fmla="*/ 234 w 676"/>
                <a:gd name="T23" fmla="*/ 565 h 571"/>
                <a:gd name="T24" fmla="*/ 312 w 676"/>
                <a:gd name="T25" fmla="*/ 565 h 571"/>
                <a:gd name="T26" fmla="*/ 676 w 676"/>
                <a:gd name="T27" fmla="*/ 466 h 571"/>
                <a:gd name="T28" fmla="*/ 676 w 676"/>
                <a:gd name="T29" fmla="*/ 336 h 571"/>
                <a:gd name="T30" fmla="*/ 547 w 676"/>
                <a:gd name="T31" fmla="*/ 14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6" h="571">
                  <a:moveTo>
                    <a:pt x="547" y="142"/>
                  </a:moveTo>
                  <a:cubicBezTo>
                    <a:pt x="477" y="142"/>
                    <a:pt x="420" y="91"/>
                    <a:pt x="420" y="25"/>
                  </a:cubicBezTo>
                  <a:cubicBezTo>
                    <a:pt x="420" y="16"/>
                    <a:pt x="418" y="8"/>
                    <a:pt x="417" y="0"/>
                  </a:cubicBezTo>
                  <a:cubicBezTo>
                    <a:pt x="385" y="25"/>
                    <a:pt x="349" y="37"/>
                    <a:pt x="312" y="37"/>
                  </a:cubicBezTo>
                  <a:cubicBezTo>
                    <a:pt x="275" y="37"/>
                    <a:pt x="240" y="25"/>
                    <a:pt x="208" y="0"/>
                  </a:cubicBezTo>
                  <a:cubicBezTo>
                    <a:pt x="207" y="8"/>
                    <a:pt x="207" y="16"/>
                    <a:pt x="207" y="25"/>
                  </a:cubicBezTo>
                  <a:cubicBezTo>
                    <a:pt x="207" y="91"/>
                    <a:pt x="148" y="142"/>
                    <a:pt x="78" y="142"/>
                  </a:cubicBezTo>
                  <a:cubicBezTo>
                    <a:pt x="50" y="142"/>
                    <a:pt x="23" y="157"/>
                    <a:pt x="0" y="179"/>
                  </a:cubicBezTo>
                  <a:cubicBezTo>
                    <a:pt x="10" y="180"/>
                    <a:pt x="17" y="182"/>
                    <a:pt x="25" y="182"/>
                  </a:cubicBezTo>
                  <a:cubicBezTo>
                    <a:pt x="82" y="182"/>
                    <a:pt x="138" y="213"/>
                    <a:pt x="177" y="272"/>
                  </a:cubicBezTo>
                  <a:cubicBezTo>
                    <a:pt x="213" y="324"/>
                    <a:pt x="234" y="394"/>
                    <a:pt x="234" y="469"/>
                  </a:cubicBezTo>
                  <a:cubicBezTo>
                    <a:pt x="234" y="565"/>
                    <a:pt x="234" y="565"/>
                    <a:pt x="234" y="565"/>
                  </a:cubicBezTo>
                  <a:cubicBezTo>
                    <a:pt x="264" y="565"/>
                    <a:pt x="292" y="565"/>
                    <a:pt x="312" y="565"/>
                  </a:cubicBezTo>
                  <a:cubicBezTo>
                    <a:pt x="420" y="565"/>
                    <a:pt x="676" y="571"/>
                    <a:pt x="676" y="466"/>
                  </a:cubicBezTo>
                  <a:cubicBezTo>
                    <a:pt x="676" y="336"/>
                    <a:pt x="676" y="336"/>
                    <a:pt x="676" y="336"/>
                  </a:cubicBezTo>
                  <a:cubicBezTo>
                    <a:pt x="676" y="230"/>
                    <a:pt x="617" y="142"/>
                    <a:pt x="547" y="142"/>
                  </a:cubicBezTo>
                  <a:close/>
                </a:path>
              </a:pathLst>
            </a:custGeom>
            <a:solidFill>
              <a:srgbClr val="1570C1"/>
            </a:solid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7" name="Freeform 1232"/>
            <p:cNvSpPr/>
            <p:nvPr/>
          </p:nvSpPr>
          <p:spPr bwMode="auto">
            <a:xfrm>
              <a:off x="6488113" y="3473450"/>
              <a:ext cx="855663" cy="965200"/>
            </a:xfrm>
            <a:custGeom>
              <a:avLst/>
              <a:gdLst>
                <a:gd name="T0" fmla="*/ 25 w 436"/>
                <a:gd name="T1" fmla="*/ 301 h 492"/>
                <a:gd name="T2" fmla="*/ 34 w 436"/>
                <a:gd name="T3" fmla="*/ 299 h 492"/>
                <a:gd name="T4" fmla="*/ 218 w 436"/>
                <a:gd name="T5" fmla="*/ 492 h 492"/>
                <a:gd name="T6" fmla="*/ 404 w 436"/>
                <a:gd name="T7" fmla="*/ 299 h 492"/>
                <a:gd name="T8" fmla="*/ 414 w 436"/>
                <a:gd name="T9" fmla="*/ 301 h 492"/>
                <a:gd name="T10" fmla="*/ 436 w 436"/>
                <a:gd name="T11" fmla="*/ 277 h 492"/>
                <a:gd name="T12" fmla="*/ 436 w 436"/>
                <a:gd name="T13" fmla="*/ 160 h 492"/>
                <a:gd name="T14" fmla="*/ 414 w 436"/>
                <a:gd name="T15" fmla="*/ 137 h 492"/>
                <a:gd name="T16" fmla="*/ 404 w 436"/>
                <a:gd name="T17" fmla="*/ 138 h 492"/>
                <a:gd name="T18" fmla="*/ 397 w 436"/>
                <a:gd name="T19" fmla="*/ 107 h 492"/>
                <a:gd name="T20" fmla="*/ 393 w 436"/>
                <a:gd name="T21" fmla="*/ 107 h 492"/>
                <a:gd name="T22" fmla="*/ 190 w 436"/>
                <a:gd name="T23" fmla="*/ 0 h 492"/>
                <a:gd name="T24" fmla="*/ 140 w 436"/>
                <a:gd name="T25" fmla="*/ 40 h 492"/>
                <a:gd name="T26" fmla="*/ 42 w 436"/>
                <a:gd name="T27" fmla="*/ 140 h 492"/>
                <a:gd name="T28" fmla="*/ 25 w 436"/>
                <a:gd name="T29" fmla="*/ 173 h 492"/>
                <a:gd name="T30" fmla="*/ 24 w 436"/>
                <a:gd name="T31" fmla="*/ 138 h 492"/>
                <a:gd name="T32" fmla="*/ 24 w 436"/>
                <a:gd name="T33" fmla="*/ 137 h 492"/>
                <a:gd name="T34" fmla="*/ 0 w 436"/>
                <a:gd name="T35" fmla="*/ 160 h 492"/>
                <a:gd name="T36" fmla="*/ 0 w 436"/>
                <a:gd name="T37" fmla="*/ 277 h 492"/>
                <a:gd name="T38" fmla="*/ 25 w 436"/>
                <a:gd name="T39" fmla="*/ 30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6" h="492">
                  <a:moveTo>
                    <a:pt x="25" y="301"/>
                  </a:moveTo>
                  <a:cubicBezTo>
                    <a:pt x="27" y="301"/>
                    <a:pt x="32" y="300"/>
                    <a:pt x="34" y="299"/>
                  </a:cubicBezTo>
                  <a:cubicBezTo>
                    <a:pt x="57" y="411"/>
                    <a:pt x="132" y="492"/>
                    <a:pt x="218" y="492"/>
                  </a:cubicBezTo>
                  <a:cubicBezTo>
                    <a:pt x="307" y="492"/>
                    <a:pt x="378" y="411"/>
                    <a:pt x="404" y="299"/>
                  </a:cubicBezTo>
                  <a:cubicBezTo>
                    <a:pt x="405" y="300"/>
                    <a:pt x="409" y="301"/>
                    <a:pt x="414" y="301"/>
                  </a:cubicBezTo>
                  <a:cubicBezTo>
                    <a:pt x="426" y="301"/>
                    <a:pt x="436" y="290"/>
                    <a:pt x="436" y="277"/>
                  </a:cubicBezTo>
                  <a:cubicBezTo>
                    <a:pt x="436" y="160"/>
                    <a:pt x="436" y="160"/>
                    <a:pt x="436" y="160"/>
                  </a:cubicBezTo>
                  <a:cubicBezTo>
                    <a:pt x="436" y="147"/>
                    <a:pt x="426" y="137"/>
                    <a:pt x="414" y="137"/>
                  </a:cubicBezTo>
                  <a:cubicBezTo>
                    <a:pt x="409" y="137"/>
                    <a:pt x="405" y="137"/>
                    <a:pt x="404" y="138"/>
                  </a:cubicBezTo>
                  <a:cubicBezTo>
                    <a:pt x="400" y="127"/>
                    <a:pt x="399" y="116"/>
                    <a:pt x="397" y="107"/>
                  </a:cubicBezTo>
                  <a:cubicBezTo>
                    <a:pt x="393" y="107"/>
                    <a:pt x="393" y="107"/>
                    <a:pt x="393" y="107"/>
                  </a:cubicBezTo>
                  <a:cubicBezTo>
                    <a:pt x="288" y="106"/>
                    <a:pt x="218" y="35"/>
                    <a:pt x="190" y="0"/>
                  </a:cubicBezTo>
                  <a:cubicBezTo>
                    <a:pt x="183" y="14"/>
                    <a:pt x="170" y="27"/>
                    <a:pt x="140" y="40"/>
                  </a:cubicBezTo>
                  <a:cubicBezTo>
                    <a:pt x="89" y="57"/>
                    <a:pt x="42" y="140"/>
                    <a:pt x="42" y="140"/>
                  </a:cubicBezTo>
                  <a:cubicBezTo>
                    <a:pt x="25" y="173"/>
                    <a:pt x="25" y="173"/>
                    <a:pt x="25" y="173"/>
                  </a:cubicBezTo>
                  <a:cubicBezTo>
                    <a:pt x="24" y="138"/>
                    <a:pt x="24" y="138"/>
                    <a:pt x="24" y="138"/>
                  </a:cubicBezTo>
                  <a:cubicBezTo>
                    <a:pt x="24" y="137"/>
                    <a:pt x="24" y="137"/>
                    <a:pt x="24" y="137"/>
                  </a:cubicBezTo>
                  <a:cubicBezTo>
                    <a:pt x="10" y="137"/>
                    <a:pt x="0" y="147"/>
                    <a:pt x="0" y="160"/>
                  </a:cubicBezTo>
                  <a:cubicBezTo>
                    <a:pt x="0" y="277"/>
                    <a:pt x="0" y="277"/>
                    <a:pt x="0" y="277"/>
                  </a:cubicBezTo>
                  <a:cubicBezTo>
                    <a:pt x="0" y="290"/>
                    <a:pt x="11" y="301"/>
                    <a:pt x="25" y="301"/>
                  </a:cubicBezTo>
                  <a:close/>
                </a:path>
              </a:pathLst>
            </a:custGeom>
            <a:solidFill>
              <a:srgbClr val="1570C1"/>
            </a:solid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1233"/>
            <p:cNvSpPr/>
            <p:nvPr/>
          </p:nvSpPr>
          <p:spPr bwMode="auto">
            <a:xfrm>
              <a:off x="6535738" y="3349625"/>
              <a:ext cx="738188" cy="377825"/>
            </a:xfrm>
            <a:custGeom>
              <a:avLst/>
              <a:gdLst>
                <a:gd name="T0" fmla="*/ 18 w 376"/>
                <a:gd name="T1" fmla="*/ 168 h 192"/>
                <a:gd name="T2" fmla="*/ 20 w 376"/>
                <a:gd name="T3" fmla="*/ 162 h 192"/>
                <a:gd name="T4" fmla="*/ 20 w 376"/>
                <a:gd name="T5" fmla="*/ 163 h 192"/>
                <a:gd name="T6" fmla="*/ 109 w 376"/>
                <a:gd name="T7" fmla="*/ 84 h 192"/>
                <a:gd name="T8" fmla="*/ 164 w 376"/>
                <a:gd name="T9" fmla="*/ 40 h 192"/>
                <a:gd name="T10" fmla="*/ 359 w 376"/>
                <a:gd name="T11" fmla="*/ 150 h 192"/>
                <a:gd name="T12" fmla="*/ 364 w 376"/>
                <a:gd name="T13" fmla="*/ 150 h 192"/>
                <a:gd name="T14" fmla="*/ 364 w 376"/>
                <a:gd name="T15" fmla="*/ 152 h 192"/>
                <a:gd name="T16" fmla="*/ 376 w 376"/>
                <a:gd name="T17" fmla="*/ 152 h 192"/>
                <a:gd name="T18" fmla="*/ 376 w 376"/>
                <a:gd name="T19" fmla="*/ 150 h 192"/>
                <a:gd name="T20" fmla="*/ 335 w 376"/>
                <a:gd name="T21" fmla="*/ 49 h 192"/>
                <a:gd name="T22" fmla="*/ 202 w 376"/>
                <a:gd name="T23" fmla="*/ 0 h 192"/>
                <a:gd name="T24" fmla="*/ 179 w 376"/>
                <a:gd name="T25" fmla="*/ 0 h 192"/>
                <a:gd name="T26" fmla="*/ 47 w 376"/>
                <a:gd name="T27" fmla="*/ 58 h 192"/>
                <a:gd name="T28" fmla="*/ 0 w 376"/>
                <a:gd name="T29" fmla="*/ 189 h 192"/>
                <a:gd name="T30" fmla="*/ 3 w 376"/>
                <a:gd name="T31" fmla="*/ 192 h 192"/>
                <a:gd name="T32" fmla="*/ 18 w 376"/>
                <a:gd name="T33" fmla="*/ 1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192">
                  <a:moveTo>
                    <a:pt x="18" y="168"/>
                  </a:moveTo>
                  <a:cubicBezTo>
                    <a:pt x="20" y="163"/>
                    <a:pt x="20" y="163"/>
                    <a:pt x="20" y="162"/>
                  </a:cubicBezTo>
                  <a:cubicBezTo>
                    <a:pt x="20" y="163"/>
                    <a:pt x="20" y="163"/>
                    <a:pt x="20" y="163"/>
                  </a:cubicBezTo>
                  <a:cubicBezTo>
                    <a:pt x="39" y="136"/>
                    <a:pt x="74" y="96"/>
                    <a:pt x="109" y="84"/>
                  </a:cubicBezTo>
                  <a:cubicBezTo>
                    <a:pt x="156" y="67"/>
                    <a:pt x="164" y="40"/>
                    <a:pt x="164" y="40"/>
                  </a:cubicBezTo>
                  <a:cubicBezTo>
                    <a:pt x="164" y="40"/>
                    <a:pt x="241" y="141"/>
                    <a:pt x="359" y="150"/>
                  </a:cubicBezTo>
                  <a:cubicBezTo>
                    <a:pt x="364" y="150"/>
                    <a:pt x="364" y="150"/>
                    <a:pt x="364" y="150"/>
                  </a:cubicBezTo>
                  <a:cubicBezTo>
                    <a:pt x="364" y="152"/>
                    <a:pt x="364" y="152"/>
                    <a:pt x="364" y="152"/>
                  </a:cubicBezTo>
                  <a:cubicBezTo>
                    <a:pt x="370" y="152"/>
                    <a:pt x="373" y="152"/>
                    <a:pt x="376" y="152"/>
                  </a:cubicBezTo>
                  <a:cubicBezTo>
                    <a:pt x="376" y="152"/>
                    <a:pt x="376" y="152"/>
                    <a:pt x="376" y="150"/>
                  </a:cubicBezTo>
                  <a:cubicBezTo>
                    <a:pt x="376" y="130"/>
                    <a:pt x="370" y="84"/>
                    <a:pt x="335" y="49"/>
                  </a:cubicBezTo>
                  <a:cubicBezTo>
                    <a:pt x="304" y="16"/>
                    <a:pt x="260" y="0"/>
                    <a:pt x="202" y="0"/>
                  </a:cubicBezTo>
                  <a:cubicBezTo>
                    <a:pt x="194" y="0"/>
                    <a:pt x="187" y="0"/>
                    <a:pt x="179" y="0"/>
                  </a:cubicBezTo>
                  <a:cubicBezTo>
                    <a:pt x="175" y="0"/>
                    <a:pt x="99" y="1"/>
                    <a:pt x="47" y="58"/>
                  </a:cubicBezTo>
                  <a:cubicBezTo>
                    <a:pt x="14" y="88"/>
                    <a:pt x="0" y="134"/>
                    <a:pt x="0" y="189"/>
                  </a:cubicBezTo>
                  <a:cubicBezTo>
                    <a:pt x="1" y="189"/>
                    <a:pt x="2" y="190"/>
                    <a:pt x="3" y="192"/>
                  </a:cubicBezTo>
                  <a:lnTo>
                    <a:pt x="18" y="168"/>
                  </a:lnTo>
                  <a:close/>
                </a:path>
              </a:pathLst>
            </a:custGeom>
            <a:solidFill>
              <a:srgbClr val="1570C1"/>
            </a:solid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9" name="Freeform 1234"/>
            <p:cNvSpPr/>
            <p:nvPr/>
          </p:nvSpPr>
          <p:spPr bwMode="auto">
            <a:xfrm>
              <a:off x="4202113" y="4475163"/>
              <a:ext cx="1087438" cy="925513"/>
            </a:xfrm>
            <a:custGeom>
              <a:avLst/>
              <a:gdLst>
                <a:gd name="T0" fmla="*/ 381 w 554"/>
                <a:gd name="T1" fmla="*/ 238 h 472"/>
                <a:gd name="T2" fmla="*/ 533 w 554"/>
                <a:gd name="T3" fmla="*/ 148 h 472"/>
                <a:gd name="T4" fmla="*/ 554 w 554"/>
                <a:gd name="T5" fmla="*/ 145 h 472"/>
                <a:gd name="T6" fmla="*/ 494 w 554"/>
                <a:gd name="T7" fmla="*/ 119 h 472"/>
                <a:gd name="T8" fmla="*/ 388 w 554"/>
                <a:gd name="T9" fmla="*/ 22 h 472"/>
                <a:gd name="T10" fmla="*/ 384 w 554"/>
                <a:gd name="T11" fmla="*/ 0 h 472"/>
                <a:gd name="T12" fmla="*/ 301 w 554"/>
                <a:gd name="T13" fmla="*/ 32 h 472"/>
                <a:gd name="T14" fmla="*/ 213 w 554"/>
                <a:gd name="T15" fmla="*/ 0 h 472"/>
                <a:gd name="T16" fmla="*/ 211 w 554"/>
                <a:gd name="T17" fmla="*/ 22 h 472"/>
                <a:gd name="T18" fmla="*/ 106 w 554"/>
                <a:gd name="T19" fmla="*/ 119 h 472"/>
                <a:gd name="T20" fmla="*/ 0 w 554"/>
                <a:gd name="T21" fmla="*/ 277 h 472"/>
                <a:gd name="T22" fmla="*/ 0 w 554"/>
                <a:gd name="T23" fmla="*/ 384 h 472"/>
                <a:gd name="T24" fmla="*/ 301 w 554"/>
                <a:gd name="T25" fmla="*/ 468 h 472"/>
                <a:gd name="T26" fmla="*/ 324 w 554"/>
                <a:gd name="T27" fmla="*/ 468 h 472"/>
                <a:gd name="T28" fmla="*/ 324 w 554"/>
                <a:gd name="T29" fmla="*/ 435 h 472"/>
                <a:gd name="T30" fmla="*/ 381 w 554"/>
                <a:gd name="T31" fmla="*/ 23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472">
                  <a:moveTo>
                    <a:pt x="381" y="238"/>
                  </a:moveTo>
                  <a:cubicBezTo>
                    <a:pt x="421" y="179"/>
                    <a:pt x="474" y="148"/>
                    <a:pt x="533" y="148"/>
                  </a:cubicBezTo>
                  <a:cubicBezTo>
                    <a:pt x="540" y="148"/>
                    <a:pt x="546" y="148"/>
                    <a:pt x="554" y="145"/>
                  </a:cubicBezTo>
                  <a:cubicBezTo>
                    <a:pt x="538" y="128"/>
                    <a:pt x="517" y="119"/>
                    <a:pt x="494" y="119"/>
                  </a:cubicBezTo>
                  <a:cubicBezTo>
                    <a:pt x="436" y="119"/>
                    <a:pt x="388" y="73"/>
                    <a:pt x="388" y="22"/>
                  </a:cubicBezTo>
                  <a:cubicBezTo>
                    <a:pt x="388" y="15"/>
                    <a:pt x="388" y="7"/>
                    <a:pt x="384" y="0"/>
                  </a:cubicBezTo>
                  <a:cubicBezTo>
                    <a:pt x="359" y="20"/>
                    <a:pt x="332" y="32"/>
                    <a:pt x="301" y="32"/>
                  </a:cubicBezTo>
                  <a:cubicBezTo>
                    <a:pt x="269" y="32"/>
                    <a:pt x="241" y="20"/>
                    <a:pt x="213" y="0"/>
                  </a:cubicBezTo>
                  <a:cubicBezTo>
                    <a:pt x="212" y="7"/>
                    <a:pt x="211" y="15"/>
                    <a:pt x="211" y="22"/>
                  </a:cubicBezTo>
                  <a:cubicBezTo>
                    <a:pt x="211" y="73"/>
                    <a:pt x="164" y="119"/>
                    <a:pt x="106" y="119"/>
                  </a:cubicBezTo>
                  <a:cubicBezTo>
                    <a:pt x="47" y="119"/>
                    <a:pt x="0" y="189"/>
                    <a:pt x="0" y="277"/>
                  </a:cubicBezTo>
                  <a:cubicBezTo>
                    <a:pt x="0" y="384"/>
                    <a:pt x="0" y="384"/>
                    <a:pt x="0" y="384"/>
                  </a:cubicBezTo>
                  <a:cubicBezTo>
                    <a:pt x="0" y="472"/>
                    <a:pt x="211" y="468"/>
                    <a:pt x="301" y="468"/>
                  </a:cubicBezTo>
                  <a:cubicBezTo>
                    <a:pt x="308" y="468"/>
                    <a:pt x="315" y="468"/>
                    <a:pt x="324" y="468"/>
                  </a:cubicBezTo>
                  <a:cubicBezTo>
                    <a:pt x="324" y="435"/>
                    <a:pt x="324" y="435"/>
                    <a:pt x="324" y="435"/>
                  </a:cubicBezTo>
                  <a:cubicBezTo>
                    <a:pt x="324" y="360"/>
                    <a:pt x="345" y="290"/>
                    <a:pt x="381" y="238"/>
                  </a:cubicBezTo>
                  <a:close/>
                </a:path>
              </a:pathLst>
            </a:custGeom>
            <a:solidFill>
              <a:srgbClr val="1570C1"/>
            </a:solid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0" name="Freeform 1235"/>
            <p:cNvSpPr/>
            <p:nvPr/>
          </p:nvSpPr>
          <p:spPr bwMode="auto">
            <a:xfrm>
              <a:off x="4437063" y="3706813"/>
              <a:ext cx="709613" cy="795338"/>
            </a:xfrm>
            <a:custGeom>
              <a:avLst/>
              <a:gdLst>
                <a:gd name="T0" fmla="*/ 19 w 361"/>
                <a:gd name="T1" fmla="*/ 245 h 405"/>
                <a:gd name="T2" fmla="*/ 26 w 361"/>
                <a:gd name="T3" fmla="*/ 245 h 405"/>
                <a:gd name="T4" fmla="*/ 181 w 361"/>
                <a:gd name="T5" fmla="*/ 405 h 405"/>
                <a:gd name="T6" fmla="*/ 333 w 361"/>
                <a:gd name="T7" fmla="*/ 245 h 405"/>
                <a:gd name="T8" fmla="*/ 341 w 361"/>
                <a:gd name="T9" fmla="*/ 245 h 405"/>
                <a:gd name="T10" fmla="*/ 361 w 361"/>
                <a:gd name="T11" fmla="*/ 228 h 405"/>
                <a:gd name="T12" fmla="*/ 361 w 361"/>
                <a:gd name="T13" fmla="*/ 130 h 405"/>
                <a:gd name="T14" fmla="*/ 341 w 361"/>
                <a:gd name="T15" fmla="*/ 110 h 405"/>
                <a:gd name="T16" fmla="*/ 333 w 361"/>
                <a:gd name="T17" fmla="*/ 111 h 405"/>
                <a:gd name="T18" fmla="*/ 326 w 361"/>
                <a:gd name="T19" fmla="*/ 87 h 405"/>
                <a:gd name="T20" fmla="*/ 321 w 361"/>
                <a:gd name="T21" fmla="*/ 87 h 405"/>
                <a:gd name="T22" fmla="*/ 158 w 361"/>
                <a:gd name="T23" fmla="*/ 0 h 405"/>
                <a:gd name="T24" fmla="*/ 114 w 361"/>
                <a:gd name="T25" fmla="*/ 30 h 405"/>
                <a:gd name="T26" fmla="*/ 34 w 361"/>
                <a:gd name="T27" fmla="*/ 115 h 405"/>
                <a:gd name="T28" fmla="*/ 20 w 361"/>
                <a:gd name="T29" fmla="*/ 142 h 405"/>
                <a:gd name="T30" fmla="*/ 19 w 361"/>
                <a:gd name="T31" fmla="*/ 114 h 405"/>
                <a:gd name="T32" fmla="*/ 19 w 361"/>
                <a:gd name="T33" fmla="*/ 110 h 405"/>
                <a:gd name="T34" fmla="*/ 0 w 361"/>
                <a:gd name="T35" fmla="*/ 130 h 405"/>
                <a:gd name="T36" fmla="*/ 0 w 361"/>
                <a:gd name="T37" fmla="*/ 228 h 405"/>
                <a:gd name="T38" fmla="*/ 19 w 361"/>
                <a:gd name="T39" fmla="*/ 24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1" h="405">
                  <a:moveTo>
                    <a:pt x="19" y="245"/>
                  </a:moveTo>
                  <a:cubicBezTo>
                    <a:pt x="21" y="245"/>
                    <a:pt x="25" y="245"/>
                    <a:pt x="26" y="245"/>
                  </a:cubicBezTo>
                  <a:cubicBezTo>
                    <a:pt x="46" y="335"/>
                    <a:pt x="108" y="405"/>
                    <a:pt x="181" y="405"/>
                  </a:cubicBezTo>
                  <a:cubicBezTo>
                    <a:pt x="252" y="405"/>
                    <a:pt x="313" y="335"/>
                    <a:pt x="333" y="245"/>
                  </a:cubicBezTo>
                  <a:cubicBezTo>
                    <a:pt x="335" y="245"/>
                    <a:pt x="337" y="245"/>
                    <a:pt x="341" y="245"/>
                  </a:cubicBezTo>
                  <a:cubicBezTo>
                    <a:pt x="352" y="245"/>
                    <a:pt x="361" y="238"/>
                    <a:pt x="361" y="228"/>
                  </a:cubicBezTo>
                  <a:cubicBezTo>
                    <a:pt x="361" y="130"/>
                    <a:pt x="361" y="130"/>
                    <a:pt x="361" y="130"/>
                  </a:cubicBezTo>
                  <a:cubicBezTo>
                    <a:pt x="361" y="119"/>
                    <a:pt x="352" y="110"/>
                    <a:pt x="341" y="110"/>
                  </a:cubicBezTo>
                  <a:cubicBezTo>
                    <a:pt x="337" y="110"/>
                    <a:pt x="335" y="110"/>
                    <a:pt x="333" y="111"/>
                  </a:cubicBezTo>
                  <a:cubicBezTo>
                    <a:pt x="331" y="101"/>
                    <a:pt x="327" y="94"/>
                    <a:pt x="326" y="87"/>
                  </a:cubicBezTo>
                  <a:cubicBezTo>
                    <a:pt x="321" y="87"/>
                    <a:pt x="321" y="87"/>
                    <a:pt x="321" y="87"/>
                  </a:cubicBezTo>
                  <a:cubicBezTo>
                    <a:pt x="238" y="83"/>
                    <a:pt x="180" y="27"/>
                    <a:pt x="158" y="0"/>
                  </a:cubicBezTo>
                  <a:cubicBezTo>
                    <a:pt x="150" y="10"/>
                    <a:pt x="139" y="21"/>
                    <a:pt x="114" y="30"/>
                  </a:cubicBezTo>
                  <a:cubicBezTo>
                    <a:pt x="72" y="46"/>
                    <a:pt x="34" y="115"/>
                    <a:pt x="34" y="115"/>
                  </a:cubicBezTo>
                  <a:cubicBezTo>
                    <a:pt x="20" y="142"/>
                    <a:pt x="20" y="142"/>
                    <a:pt x="20" y="142"/>
                  </a:cubicBezTo>
                  <a:cubicBezTo>
                    <a:pt x="19" y="114"/>
                    <a:pt x="19" y="114"/>
                    <a:pt x="19" y="114"/>
                  </a:cubicBezTo>
                  <a:cubicBezTo>
                    <a:pt x="19" y="110"/>
                    <a:pt x="19" y="110"/>
                    <a:pt x="19" y="110"/>
                  </a:cubicBezTo>
                  <a:cubicBezTo>
                    <a:pt x="9" y="110"/>
                    <a:pt x="0" y="119"/>
                    <a:pt x="0" y="130"/>
                  </a:cubicBezTo>
                  <a:cubicBezTo>
                    <a:pt x="0" y="228"/>
                    <a:pt x="0" y="228"/>
                    <a:pt x="0" y="228"/>
                  </a:cubicBezTo>
                  <a:cubicBezTo>
                    <a:pt x="0" y="238"/>
                    <a:pt x="9" y="245"/>
                    <a:pt x="19" y="245"/>
                  </a:cubicBezTo>
                  <a:close/>
                </a:path>
              </a:pathLst>
            </a:custGeom>
            <a:solidFill>
              <a:srgbClr val="1570C1"/>
            </a:solid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1" name="Freeform 1236"/>
            <p:cNvSpPr/>
            <p:nvPr/>
          </p:nvSpPr>
          <p:spPr bwMode="auto">
            <a:xfrm>
              <a:off x="4475163" y="3597275"/>
              <a:ext cx="614363" cy="315913"/>
            </a:xfrm>
            <a:custGeom>
              <a:avLst/>
              <a:gdLst>
                <a:gd name="T0" fmla="*/ 15 w 313"/>
                <a:gd name="T1" fmla="*/ 139 h 161"/>
                <a:gd name="T2" fmla="*/ 19 w 313"/>
                <a:gd name="T3" fmla="*/ 134 h 161"/>
                <a:gd name="T4" fmla="*/ 16 w 313"/>
                <a:gd name="T5" fmla="*/ 139 h 161"/>
                <a:gd name="T6" fmla="*/ 90 w 313"/>
                <a:gd name="T7" fmla="*/ 71 h 161"/>
                <a:gd name="T8" fmla="*/ 136 w 313"/>
                <a:gd name="T9" fmla="*/ 34 h 161"/>
                <a:gd name="T10" fmla="*/ 296 w 313"/>
                <a:gd name="T11" fmla="*/ 125 h 161"/>
                <a:gd name="T12" fmla="*/ 301 w 313"/>
                <a:gd name="T13" fmla="*/ 125 h 161"/>
                <a:gd name="T14" fmla="*/ 301 w 313"/>
                <a:gd name="T15" fmla="*/ 126 h 161"/>
                <a:gd name="T16" fmla="*/ 313 w 313"/>
                <a:gd name="T17" fmla="*/ 126 h 161"/>
                <a:gd name="T18" fmla="*/ 313 w 313"/>
                <a:gd name="T19" fmla="*/ 125 h 161"/>
                <a:gd name="T20" fmla="*/ 277 w 313"/>
                <a:gd name="T21" fmla="*/ 43 h 161"/>
                <a:gd name="T22" fmla="*/ 167 w 313"/>
                <a:gd name="T23" fmla="*/ 0 h 161"/>
                <a:gd name="T24" fmla="*/ 147 w 313"/>
                <a:gd name="T25" fmla="*/ 3 h 161"/>
                <a:gd name="T26" fmla="*/ 40 w 313"/>
                <a:gd name="T27" fmla="*/ 50 h 161"/>
                <a:gd name="T28" fmla="*/ 0 w 313"/>
                <a:gd name="T29" fmla="*/ 157 h 161"/>
                <a:gd name="T30" fmla="*/ 4 w 313"/>
                <a:gd name="T31" fmla="*/ 161 h 161"/>
                <a:gd name="T32" fmla="*/ 15 w 313"/>
                <a:gd name="T33" fmla="*/ 1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 h="161">
                  <a:moveTo>
                    <a:pt x="15" y="139"/>
                  </a:moveTo>
                  <a:cubicBezTo>
                    <a:pt x="15" y="139"/>
                    <a:pt x="16" y="136"/>
                    <a:pt x="19" y="134"/>
                  </a:cubicBezTo>
                  <a:cubicBezTo>
                    <a:pt x="16" y="139"/>
                    <a:pt x="16" y="139"/>
                    <a:pt x="16" y="139"/>
                  </a:cubicBezTo>
                  <a:cubicBezTo>
                    <a:pt x="33" y="113"/>
                    <a:pt x="61" y="82"/>
                    <a:pt x="90" y="71"/>
                  </a:cubicBezTo>
                  <a:cubicBezTo>
                    <a:pt x="129" y="57"/>
                    <a:pt x="136" y="36"/>
                    <a:pt x="136" y="34"/>
                  </a:cubicBezTo>
                  <a:cubicBezTo>
                    <a:pt x="136" y="36"/>
                    <a:pt x="199" y="119"/>
                    <a:pt x="296" y="125"/>
                  </a:cubicBezTo>
                  <a:cubicBezTo>
                    <a:pt x="301" y="125"/>
                    <a:pt x="301" y="125"/>
                    <a:pt x="301" y="125"/>
                  </a:cubicBezTo>
                  <a:cubicBezTo>
                    <a:pt x="301" y="126"/>
                    <a:pt x="301" y="126"/>
                    <a:pt x="301" y="126"/>
                  </a:cubicBezTo>
                  <a:cubicBezTo>
                    <a:pt x="305" y="126"/>
                    <a:pt x="308" y="126"/>
                    <a:pt x="313" y="126"/>
                  </a:cubicBezTo>
                  <a:cubicBezTo>
                    <a:pt x="313" y="125"/>
                    <a:pt x="313" y="125"/>
                    <a:pt x="313" y="125"/>
                  </a:cubicBezTo>
                  <a:cubicBezTo>
                    <a:pt x="312" y="110"/>
                    <a:pt x="306" y="71"/>
                    <a:pt x="277" y="43"/>
                  </a:cubicBezTo>
                  <a:cubicBezTo>
                    <a:pt x="251" y="15"/>
                    <a:pt x="213" y="0"/>
                    <a:pt x="167" y="0"/>
                  </a:cubicBezTo>
                  <a:cubicBezTo>
                    <a:pt x="161" y="0"/>
                    <a:pt x="154" y="3"/>
                    <a:pt x="147" y="3"/>
                  </a:cubicBezTo>
                  <a:cubicBezTo>
                    <a:pt x="145" y="3"/>
                    <a:pt x="82" y="4"/>
                    <a:pt x="40" y="50"/>
                  </a:cubicBezTo>
                  <a:cubicBezTo>
                    <a:pt x="13" y="76"/>
                    <a:pt x="0" y="113"/>
                    <a:pt x="0" y="157"/>
                  </a:cubicBezTo>
                  <a:cubicBezTo>
                    <a:pt x="1" y="157"/>
                    <a:pt x="2" y="157"/>
                    <a:pt x="4" y="161"/>
                  </a:cubicBezTo>
                  <a:lnTo>
                    <a:pt x="15" y="139"/>
                  </a:lnTo>
                  <a:close/>
                </a:path>
              </a:pathLst>
            </a:custGeom>
            <a:solidFill>
              <a:srgbClr val="1570C1"/>
            </a:solid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45"/>
          <p:cNvGrpSpPr/>
          <p:nvPr/>
        </p:nvGrpSpPr>
        <p:grpSpPr>
          <a:xfrm>
            <a:off x="817968" y="2887009"/>
            <a:ext cx="593725" cy="593726"/>
            <a:chOff x="7274206" y="1633070"/>
            <a:chExt cx="593725" cy="593725"/>
          </a:xfrm>
          <a:solidFill>
            <a:schemeClr val="bg1"/>
          </a:solidFill>
        </p:grpSpPr>
        <p:sp>
          <p:nvSpPr>
            <p:cNvPr id="43" name="Freeform 44"/>
            <p:cNvSpPr>
              <a:spLocks noEditPoints="1"/>
            </p:cNvSpPr>
            <p:nvPr/>
          </p:nvSpPr>
          <p:spPr bwMode="auto">
            <a:xfrm>
              <a:off x="7274206" y="1633070"/>
              <a:ext cx="593725" cy="593725"/>
            </a:xfrm>
            <a:custGeom>
              <a:avLst/>
              <a:gdLst>
                <a:gd name="T0" fmla="*/ 84 w 168"/>
                <a:gd name="T1" fmla="*/ 0 h 168"/>
                <a:gd name="T2" fmla="*/ 0 w 168"/>
                <a:gd name="T3" fmla="*/ 84 h 168"/>
                <a:gd name="T4" fmla="*/ 6 w 168"/>
                <a:gd name="T5" fmla="*/ 114 h 168"/>
                <a:gd name="T6" fmla="*/ 9 w 168"/>
                <a:gd name="T7" fmla="*/ 121 h 168"/>
                <a:gd name="T8" fmla="*/ 38 w 168"/>
                <a:gd name="T9" fmla="*/ 154 h 168"/>
                <a:gd name="T10" fmla="*/ 44 w 168"/>
                <a:gd name="T11" fmla="*/ 158 h 168"/>
                <a:gd name="T12" fmla="*/ 84 w 168"/>
                <a:gd name="T13" fmla="*/ 168 h 168"/>
                <a:gd name="T14" fmla="*/ 124 w 168"/>
                <a:gd name="T15" fmla="*/ 158 h 168"/>
                <a:gd name="T16" fmla="*/ 130 w 168"/>
                <a:gd name="T17" fmla="*/ 154 h 168"/>
                <a:gd name="T18" fmla="*/ 159 w 168"/>
                <a:gd name="T19" fmla="*/ 121 h 168"/>
                <a:gd name="T20" fmla="*/ 162 w 168"/>
                <a:gd name="T21" fmla="*/ 114 h 168"/>
                <a:gd name="T22" fmla="*/ 168 w 168"/>
                <a:gd name="T23" fmla="*/ 84 h 168"/>
                <a:gd name="T24" fmla="*/ 84 w 168"/>
                <a:gd name="T25" fmla="*/ 0 h 168"/>
                <a:gd name="T26" fmla="*/ 49 w 168"/>
                <a:gd name="T27" fmla="*/ 147 h 168"/>
                <a:gd name="T28" fmla="*/ 18 w 168"/>
                <a:gd name="T29" fmla="*/ 112 h 168"/>
                <a:gd name="T30" fmla="*/ 30 w 168"/>
                <a:gd name="T31" fmla="*/ 108 h 168"/>
                <a:gd name="T32" fmla="*/ 54 w 168"/>
                <a:gd name="T33" fmla="*/ 132 h 168"/>
                <a:gd name="T34" fmla="*/ 49 w 168"/>
                <a:gd name="T35" fmla="*/ 147 h 168"/>
                <a:gd name="T36" fmla="*/ 119 w 168"/>
                <a:gd name="T37" fmla="*/ 147 h 168"/>
                <a:gd name="T38" fmla="*/ 114 w 168"/>
                <a:gd name="T39" fmla="*/ 132 h 168"/>
                <a:gd name="T40" fmla="*/ 138 w 168"/>
                <a:gd name="T41" fmla="*/ 108 h 168"/>
                <a:gd name="T42" fmla="*/ 150 w 168"/>
                <a:gd name="T43" fmla="*/ 112 h 168"/>
                <a:gd name="T44" fmla="*/ 119 w 168"/>
                <a:gd name="T45" fmla="*/ 147 h 168"/>
                <a:gd name="T46" fmla="*/ 153 w 168"/>
                <a:gd name="T47" fmla="*/ 106 h 168"/>
                <a:gd name="T48" fmla="*/ 138 w 168"/>
                <a:gd name="T49" fmla="*/ 102 h 168"/>
                <a:gd name="T50" fmla="*/ 108 w 168"/>
                <a:gd name="T51" fmla="*/ 132 h 168"/>
                <a:gd name="T52" fmla="*/ 114 w 168"/>
                <a:gd name="T53" fmla="*/ 149 h 168"/>
                <a:gd name="T54" fmla="*/ 84 w 168"/>
                <a:gd name="T55" fmla="*/ 156 h 168"/>
                <a:gd name="T56" fmla="*/ 54 w 168"/>
                <a:gd name="T57" fmla="*/ 149 h 168"/>
                <a:gd name="T58" fmla="*/ 60 w 168"/>
                <a:gd name="T59" fmla="*/ 132 h 168"/>
                <a:gd name="T60" fmla="*/ 30 w 168"/>
                <a:gd name="T61" fmla="*/ 102 h 168"/>
                <a:gd name="T62" fmla="*/ 15 w 168"/>
                <a:gd name="T63" fmla="*/ 106 h 168"/>
                <a:gd name="T64" fmla="*/ 12 w 168"/>
                <a:gd name="T65" fmla="*/ 84 h 168"/>
                <a:gd name="T66" fmla="*/ 84 w 168"/>
                <a:gd name="T67" fmla="*/ 12 h 168"/>
                <a:gd name="T68" fmla="*/ 156 w 168"/>
                <a:gd name="T69" fmla="*/ 84 h 168"/>
                <a:gd name="T70" fmla="*/ 153 w 168"/>
                <a:gd name="T71"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4" name="Oval 45"/>
            <p:cNvSpPr>
              <a:spLocks noChangeArrowheads="1"/>
            </p:cNvSpPr>
            <p:nvPr/>
          </p:nvSpPr>
          <p:spPr bwMode="auto">
            <a:xfrm>
              <a:off x="7548844" y="1717208"/>
              <a:ext cx="42863" cy="42863"/>
            </a:xfrm>
            <a:prstGeom prst="ellipse">
              <a:avLst/>
            </a:pr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5" name="Freeform 46"/>
            <p:cNvSpPr/>
            <p:nvPr/>
          </p:nvSpPr>
          <p:spPr bwMode="auto">
            <a:xfrm>
              <a:off x="7640919" y="1739433"/>
              <a:ext cx="49213" cy="49213"/>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6" name="Freeform 47"/>
            <p:cNvSpPr/>
            <p:nvPr/>
          </p:nvSpPr>
          <p:spPr bwMode="auto">
            <a:xfrm>
              <a:off x="7712356" y="1809283"/>
              <a:ext cx="49213" cy="50800"/>
            </a:xfrm>
            <a:custGeom>
              <a:avLst/>
              <a:gdLst>
                <a:gd name="T0" fmla="*/ 4 w 14"/>
                <a:gd name="T1" fmla="*/ 2 h 14"/>
                <a:gd name="T2" fmla="*/ 2 w 14"/>
                <a:gd name="T3" fmla="*/ 10 h 14"/>
                <a:gd name="T4" fmla="*/ 10 w 14"/>
                <a:gd name="T5" fmla="*/ 12 h 14"/>
                <a:gd name="T6" fmla="*/ 12 w 14"/>
                <a:gd name="T7" fmla="*/ 4 h 14"/>
                <a:gd name="T8" fmla="*/ 4 w 14"/>
                <a:gd name="T9" fmla="*/ 2 h 14"/>
              </a:gdLst>
              <a:ahLst/>
              <a:cxnLst>
                <a:cxn ang="0">
                  <a:pos x="T0" y="T1"/>
                </a:cxn>
                <a:cxn ang="0">
                  <a:pos x="T2" y="T3"/>
                </a:cxn>
                <a:cxn ang="0">
                  <a:pos x="T4" y="T5"/>
                </a:cxn>
                <a:cxn ang="0">
                  <a:pos x="T6" y="T7"/>
                </a:cxn>
                <a:cxn ang="0">
                  <a:pos x="T8" y="T9"/>
                </a:cxn>
              </a:cxnLst>
              <a:rect l="0" t="0" r="r" b="b"/>
              <a:pathLst>
                <a:path w="14" h="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7" name="Oval 48"/>
            <p:cNvSpPr>
              <a:spLocks noChangeArrowheads="1"/>
            </p:cNvSpPr>
            <p:nvPr/>
          </p:nvSpPr>
          <p:spPr bwMode="auto">
            <a:xfrm>
              <a:off x="7740931" y="1909295"/>
              <a:ext cx="41275" cy="42863"/>
            </a:xfrm>
            <a:prstGeom prst="ellipse">
              <a:avLst/>
            </a:pr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8" name="Freeform 49"/>
            <p:cNvSpPr/>
            <p:nvPr/>
          </p:nvSpPr>
          <p:spPr bwMode="auto">
            <a:xfrm>
              <a:off x="7450419" y="1739433"/>
              <a:ext cx="49213" cy="49213"/>
            </a:xfrm>
            <a:custGeom>
              <a:avLst/>
              <a:gdLst>
                <a:gd name="T0" fmla="*/ 12 w 14"/>
                <a:gd name="T1" fmla="*/ 4 h 14"/>
                <a:gd name="T2" fmla="*/ 4 w 14"/>
                <a:gd name="T3" fmla="*/ 2 h 14"/>
                <a:gd name="T4" fmla="*/ 2 w 14"/>
                <a:gd name="T5" fmla="*/ 10 h 14"/>
                <a:gd name="T6" fmla="*/ 10 w 14"/>
                <a:gd name="T7" fmla="*/ 1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9" name="Freeform 50"/>
            <p:cNvSpPr/>
            <p:nvPr/>
          </p:nvSpPr>
          <p:spPr bwMode="auto">
            <a:xfrm>
              <a:off x="7378981" y="1809283"/>
              <a:ext cx="50800" cy="50800"/>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0" name="Oval 51"/>
            <p:cNvSpPr>
              <a:spLocks noChangeArrowheads="1"/>
            </p:cNvSpPr>
            <p:nvPr/>
          </p:nvSpPr>
          <p:spPr bwMode="auto">
            <a:xfrm>
              <a:off x="7358344" y="1909295"/>
              <a:ext cx="42863" cy="42863"/>
            </a:xfrm>
            <a:prstGeom prst="ellipse">
              <a:avLst/>
            </a:pr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1" name="Freeform 52"/>
            <p:cNvSpPr/>
            <p:nvPr/>
          </p:nvSpPr>
          <p:spPr bwMode="auto">
            <a:xfrm>
              <a:off x="7490106" y="1826745"/>
              <a:ext cx="122238" cy="166688"/>
            </a:xfrm>
            <a:custGeom>
              <a:avLst/>
              <a:gdLst>
                <a:gd name="T0" fmla="*/ 24 w 35"/>
                <a:gd name="T1" fmla="*/ 23 h 47"/>
                <a:gd name="T2" fmla="*/ 0 w 35"/>
                <a:gd name="T3" fmla="*/ 0 h 47"/>
                <a:gd name="T4" fmla="*/ 12 w 35"/>
                <a:gd name="T5" fmla="*/ 31 h 47"/>
                <a:gd name="T6" fmla="*/ 11 w 35"/>
                <a:gd name="T7" fmla="*/ 35 h 47"/>
                <a:gd name="T8" fmla="*/ 23 w 35"/>
                <a:gd name="T9" fmla="*/ 47 h 47"/>
                <a:gd name="T10" fmla="*/ 29 w 35"/>
                <a:gd name="T11" fmla="*/ 45 h 47"/>
                <a:gd name="T12" fmla="*/ 30 w 35"/>
                <a:gd name="T13" fmla="*/ 45 h 47"/>
                <a:gd name="T14" fmla="*/ 30 w 35"/>
                <a:gd name="T15" fmla="*/ 45 h 47"/>
                <a:gd name="T16" fmla="*/ 35 w 35"/>
                <a:gd name="T17" fmla="*/ 35 h 47"/>
                <a:gd name="T18" fmla="*/ 24 w 35"/>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7">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grpSp>
      <p:sp>
        <p:nvSpPr>
          <p:cNvPr id="27656" name="Freeform 28"/>
          <p:cNvSpPr>
            <a:spLocks noEditPoints="1" noChangeArrowheads="1"/>
          </p:cNvSpPr>
          <p:nvPr/>
        </p:nvSpPr>
        <p:spPr bwMode="auto">
          <a:xfrm>
            <a:off x="2551113" y="1873250"/>
            <a:ext cx="792162" cy="793750"/>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44"/>
              <a:gd name="T107" fmla="*/ 144 w 14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w="9525">
            <a:noFill/>
            <a:round/>
            <a:headEnd/>
            <a:tailEnd/>
          </a:ln>
        </p:spPr>
        <p:txBody>
          <a:bodyPr/>
          <a:lstStyle/>
          <a:p>
            <a:endParaRPr lang="zh-CN" altLang="en-US"/>
          </a:p>
        </p:txBody>
      </p:sp>
      <p:sp>
        <p:nvSpPr>
          <p:cNvPr id="27657" name="Freeform 70"/>
          <p:cNvSpPr>
            <a:spLocks noChangeArrowheads="1"/>
          </p:cNvSpPr>
          <p:nvPr/>
        </p:nvSpPr>
        <p:spPr bwMode="auto">
          <a:xfrm>
            <a:off x="4551363" y="2538413"/>
            <a:ext cx="708025" cy="669925"/>
          </a:xfrm>
          <a:custGeom>
            <a:avLst/>
            <a:gdLst>
              <a:gd name="T0" fmla="*/ 174 w 348"/>
              <a:gd name="T1" fmla="*/ 0 h 330"/>
              <a:gd name="T2" fmla="*/ 216 w 348"/>
              <a:gd name="T3" fmla="*/ 123 h 330"/>
              <a:gd name="T4" fmla="*/ 348 w 348"/>
              <a:gd name="T5" fmla="*/ 125 h 330"/>
              <a:gd name="T6" fmla="*/ 243 w 348"/>
              <a:gd name="T7" fmla="*/ 205 h 330"/>
              <a:gd name="T8" fmla="*/ 281 w 348"/>
              <a:gd name="T9" fmla="*/ 330 h 330"/>
              <a:gd name="T10" fmla="*/ 174 w 348"/>
              <a:gd name="T11" fmla="*/ 257 h 330"/>
              <a:gd name="T12" fmla="*/ 67 w 348"/>
              <a:gd name="T13" fmla="*/ 330 h 330"/>
              <a:gd name="T14" fmla="*/ 105 w 348"/>
              <a:gd name="T15" fmla="*/ 205 h 330"/>
              <a:gd name="T16" fmla="*/ 0 w 348"/>
              <a:gd name="T17" fmla="*/ 125 h 330"/>
              <a:gd name="T18" fmla="*/ 132 w 348"/>
              <a:gd name="T19" fmla="*/ 123 h 330"/>
              <a:gd name="T20" fmla="*/ 174 w 348"/>
              <a:gd name="T21" fmla="*/ 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8"/>
              <a:gd name="T34" fmla="*/ 0 h 330"/>
              <a:gd name="T35" fmla="*/ 348 w 348"/>
              <a:gd name="T36" fmla="*/ 330 h 3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8" h="330">
                <a:moveTo>
                  <a:pt x="174" y="0"/>
                </a:moveTo>
                <a:lnTo>
                  <a:pt x="216" y="123"/>
                </a:lnTo>
                <a:lnTo>
                  <a:pt x="348" y="125"/>
                </a:lnTo>
                <a:lnTo>
                  <a:pt x="243" y="205"/>
                </a:lnTo>
                <a:lnTo>
                  <a:pt x="281" y="330"/>
                </a:lnTo>
                <a:lnTo>
                  <a:pt x="174" y="257"/>
                </a:lnTo>
                <a:lnTo>
                  <a:pt x="67" y="330"/>
                </a:lnTo>
                <a:lnTo>
                  <a:pt x="105" y="205"/>
                </a:lnTo>
                <a:lnTo>
                  <a:pt x="0" y="125"/>
                </a:lnTo>
                <a:lnTo>
                  <a:pt x="132" y="123"/>
                </a:lnTo>
                <a:lnTo>
                  <a:pt x="174" y="0"/>
                </a:lnTo>
                <a:close/>
              </a:path>
            </a:pathLst>
          </a:custGeom>
          <a:solidFill>
            <a:schemeClr val="bg1"/>
          </a:solidFill>
          <a:ln w="9525">
            <a:noFill/>
            <a:round/>
            <a:headEnd/>
            <a:tailEnd/>
          </a:ln>
        </p:spPr>
        <p:txBody>
          <a:bodyPr/>
          <a:lstStyle/>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28675"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28676" name="文本框 17"/>
          <p:cNvSpPr txBox="1">
            <a:spLocks noChangeArrowheads="1"/>
          </p:cNvSpPr>
          <p:nvPr/>
        </p:nvSpPr>
        <p:spPr bwMode="auto">
          <a:xfrm>
            <a:off x="19050" y="122238"/>
            <a:ext cx="6097588" cy="584200"/>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（十一）支持企业国际化发展</a:t>
            </a:r>
          </a:p>
        </p:txBody>
      </p:sp>
      <p:sp>
        <p:nvSpPr>
          <p:cNvPr id="29" name="Freeform 5"/>
          <p:cNvSpPr/>
          <p:nvPr/>
        </p:nvSpPr>
        <p:spPr bwMode="auto">
          <a:xfrm>
            <a:off x="6049963" y="2003425"/>
            <a:ext cx="1614487" cy="1614488"/>
          </a:xfrm>
          <a:custGeom>
            <a:avLst/>
            <a:gdLst>
              <a:gd name="T0" fmla="*/ 0 w 86"/>
              <a:gd name="T1" fmla="*/ 86 h 86"/>
              <a:gd name="T2" fmla="*/ 0 w 86"/>
              <a:gd name="T3" fmla="*/ 22 h 86"/>
              <a:gd name="T4" fmla="*/ 23 w 86"/>
              <a:gd name="T5" fmla="*/ 0 h 86"/>
              <a:gd name="T6" fmla="*/ 86 w 86"/>
              <a:gd name="T7" fmla="*/ 0 h 86"/>
              <a:gd name="T8" fmla="*/ 86 w 86"/>
              <a:gd name="T9" fmla="*/ 63 h 86"/>
              <a:gd name="T10" fmla="*/ 64 w 86"/>
              <a:gd name="T11" fmla="*/ 86 h 86"/>
              <a:gd name="T12" fmla="*/ 0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0" y="86"/>
                </a:moveTo>
                <a:cubicBezTo>
                  <a:pt x="0" y="22"/>
                  <a:pt x="0" y="22"/>
                  <a:pt x="0" y="22"/>
                </a:cubicBezTo>
                <a:cubicBezTo>
                  <a:pt x="0" y="10"/>
                  <a:pt x="10" y="0"/>
                  <a:pt x="23" y="0"/>
                </a:cubicBezTo>
                <a:cubicBezTo>
                  <a:pt x="86" y="0"/>
                  <a:pt x="86" y="0"/>
                  <a:pt x="86" y="0"/>
                </a:cubicBezTo>
                <a:cubicBezTo>
                  <a:pt x="86" y="63"/>
                  <a:pt x="86" y="63"/>
                  <a:pt x="86" y="63"/>
                </a:cubicBezTo>
                <a:cubicBezTo>
                  <a:pt x="86" y="76"/>
                  <a:pt x="76" y="86"/>
                  <a:pt x="64" y="86"/>
                </a:cubicBezTo>
                <a:lnTo>
                  <a:pt x="0" y="86"/>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0" name="Freeform 6"/>
          <p:cNvSpPr/>
          <p:nvPr/>
        </p:nvSpPr>
        <p:spPr bwMode="auto">
          <a:xfrm>
            <a:off x="4343400" y="2003425"/>
            <a:ext cx="1636713" cy="1614488"/>
          </a:xfrm>
          <a:custGeom>
            <a:avLst/>
            <a:gdLst>
              <a:gd name="T0" fmla="*/ 87 w 87"/>
              <a:gd name="T1" fmla="*/ 86 h 86"/>
              <a:gd name="T2" fmla="*/ 23 w 87"/>
              <a:gd name="T3" fmla="*/ 86 h 86"/>
              <a:gd name="T4" fmla="*/ 0 w 87"/>
              <a:gd name="T5" fmla="*/ 63 h 86"/>
              <a:gd name="T6" fmla="*/ 0 w 87"/>
              <a:gd name="T7" fmla="*/ 0 h 86"/>
              <a:gd name="T8" fmla="*/ 64 w 87"/>
              <a:gd name="T9" fmla="*/ 0 h 86"/>
              <a:gd name="T10" fmla="*/ 87 w 87"/>
              <a:gd name="T11" fmla="*/ 22 h 86"/>
              <a:gd name="T12" fmla="*/ 87 w 87"/>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7" h="86">
                <a:moveTo>
                  <a:pt x="87" y="86"/>
                </a:moveTo>
                <a:cubicBezTo>
                  <a:pt x="23" y="86"/>
                  <a:pt x="23" y="86"/>
                  <a:pt x="23" y="86"/>
                </a:cubicBezTo>
                <a:cubicBezTo>
                  <a:pt x="10" y="86"/>
                  <a:pt x="0" y="76"/>
                  <a:pt x="0" y="63"/>
                </a:cubicBezTo>
                <a:cubicBezTo>
                  <a:pt x="0" y="0"/>
                  <a:pt x="0" y="0"/>
                  <a:pt x="0" y="0"/>
                </a:cubicBezTo>
                <a:cubicBezTo>
                  <a:pt x="64" y="0"/>
                  <a:pt x="64" y="0"/>
                  <a:pt x="64" y="0"/>
                </a:cubicBezTo>
                <a:cubicBezTo>
                  <a:pt x="77" y="0"/>
                  <a:pt x="87" y="10"/>
                  <a:pt x="87" y="22"/>
                </a:cubicBezTo>
                <a:lnTo>
                  <a:pt x="87" y="8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1" name="Freeform 7"/>
          <p:cNvSpPr/>
          <p:nvPr/>
        </p:nvSpPr>
        <p:spPr bwMode="auto">
          <a:xfrm>
            <a:off x="6049963" y="3695700"/>
            <a:ext cx="1614487" cy="1628775"/>
          </a:xfrm>
          <a:custGeom>
            <a:avLst/>
            <a:gdLst>
              <a:gd name="T0" fmla="*/ 86 w 86"/>
              <a:gd name="T1" fmla="*/ 87 h 87"/>
              <a:gd name="T2" fmla="*/ 23 w 86"/>
              <a:gd name="T3" fmla="*/ 87 h 87"/>
              <a:gd name="T4" fmla="*/ 0 w 86"/>
              <a:gd name="T5" fmla="*/ 64 h 87"/>
              <a:gd name="T6" fmla="*/ 0 w 86"/>
              <a:gd name="T7" fmla="*/ 0 h 87"/>
              <a:gd name="T8" fmla="*/ 64 w 86"/>
              <a:gd name="T9" fmla="*/ 0 h 87"/>
              <a:gd name="T10" fmla="*/ 86 w 86"/>
              <a:gd name="T11" fmla="*/ 23 h 87"/>
              <a:gd name="T12" fmla="*/ 86 w 8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6" h="87">
                <a:moveTo>
                  <a:pt x="86" y="87"/>
                </a:moveTo>
                <a:cubicBezTo>
                  <a:pt x="23" y="87"/>
                  <a:pt x="23" y="87"/>
                  <a:pt x="23" y="87"/>
                </a:cubicBezTo>
                <a:cubicBezTo>
                  <a:pt x="10" y="87"/>
                  <a:pt x="0" y="76"/>
                  <a:pt x="0" y="64"/>
                </a:cubicBezTo>
                <a:cubicBezTo>
                  <a:pt x="0" y="0"/>
                  <a:pt x="0" y="0"/>
                  <a:pt x="0" y="0"/>
                </a:cubicBezTo>
                <a:cubicBezTo>
                  <a:pt x="64" y="0"/>
                  <a:pt x="64" y="0"/>
                  <a:pt x="64" y="0"/>
                </a:cubicBezTo>
                <a:cubicBezTo>
                  <a:pt x="76" y="0"/>
                  <a:pt x="86" y="10"/>
                  <a:pt x="86" y="23"/>
                </a:cubicBezTo>
                <a:lnTo>
                  <a:pt x="86" y="8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2" name="Freeform 8"/>
          <p:cNvSpPr/>
          <p:nvPr/>
        </p:nvSpPr>
        <p:spPr bwMode="auto">
          <a:xfrm>
            <a:off x="4343400" y="3695700"/>
            <a:ext cx="1636713" cy="1628775"/>
          </a:xfrm>
          <a:custGeom>
            <a:avLst/>
            <a:gdLst>
              <a:gd name="T0" fmla="*/ 0 w 87"/>
              <a:gd name="T1" fmla="*/ 87 h 87"/>
              <a:gd name="T2" fmla="*/ 0 w 87"/>
              <a:gd name="T3" fmla="*/ 23 h 87"/>
              <a:gd name="T4" fmla="*/ 23 w 87"/>
              <a:gd name="T5" fmla="*/ 0 h 87"/>
              <a:gd name="T6" fmla="*/ 87 w 87"/>
              <a:gd name="T7" fmla="*/ 0 h 87"/>
              <a:gd name="T8" fmla="*/ 87 w 87"/>
              <a:gd name="T9" fmla="*/ 64 h 87"/>
              <a:gd name="T10" fmla="*/ 64 w 87"/>
              <a:gd name="T11" fmla="*/ 87 h 87"/>
              <a:gd name="T12" fmla="*/ 0 w 87"/>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7" h="87">
                <a:moveTo>
                  <a:pt x="0" y="87"/>
                </a:moveTo>
                <a:cubicBezTo>
                  <a:pt x="0" y="23"/>
                  <a:pt x="0" y="23"/>
                  <a:pt x="0" y="23"/>
                </a:cubicBezTo>
                <a:cubicBezTo>
                  <a:pt x="0" y="10"/>
                  <a:pt x="10" y="0"/>
                  <a:pt x="23" y="0"/>
                </a:cubicBezTo>
                <a:cubicBezTo>
                  <a:pt x="87" y="0"/>
                  <a:pt x="87" y="0"/>
                  <a:pt x="87" y="0"/>
                </a:cubicBezTo>
                <a:cubicBezTo>
                  <a:pt x="87" y="64"/>
                  <a:pt x="87" y="64"/>
                  <a:pt x="87" y="64"/>
                </a:cubicBezTo>
                <a:cubicBezTo>
                  <a:pt x="87" y="76"/>
                  <a:pt x="77" y="87"/>
                  <a:pt x="64" y="87"/>
                </a:cubicBezTo>
                <a:lnTo>
                  <a:pt x="0" y="87"/>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3" name="Oval 9"/>
          <p:cNvSpPr>
            <a:spLocks noChangeArrowheads="1"/>
          </p:cNvSpPr>
          <p:nvPr/>
        </p:nvSpPr>
        <p:spPr bwMode="auto">
          <a:xfrm>
            <a:off x="5286375" y="2946400"/>
            <a:ext cx="1441450" cy="1427163"/>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dirty="0">
              <a:latin typeface="Impact" panose="020B0806030902050204" pitchFamily="34" charset="0"/>
            </a:endParaRPr>
          </a:p>
        </p:txBody>
      </p:sp>
      <p:grpSp>
        <p:nvGrpSpPr>
          <p:cNvPr id="5" name="组合 41"/>
          <p:cNvGrpSpPr/>
          <p:nvPr/>
        </p:nvGrpSpPr>
        <p:grpSpPr>
          <a:xfrm>
            <a:off x="6666470" y="4296195"/>
            <a:ext cx="619055" cy="622865"/>
            <a:chOff x="5595939" y="4999038"/>
            <a:chExt cx="515938" cy="519113"/>
          </a:xfrm>
          <a:solidFill>
            <a:schemeClr val="bg1"/>
          </a:solidFill>
        </p:grpSpPr>
        <p:sp>
          <p:nvSpPr>
            <p:cNvPr id="39" name="Freeform 5"/>
            <p:cNvSpPr/>
            <p:nvPr/>
          </p:nvSpPr>
          <p:spPr bwMode="auto">
            <a:xfrm>
              <a:off x="5599114" y="4999038"/>
              <a:ext cx="430213" cy="303213"/>
            </a:xfrm>
            <a:custGeom>
              <a:avLst/>
              <a:gdLst>
                <a:gd name="T0" fmla="*/ 298 w 298"/>
                <a:gd name="T1" fmla="*/ 81 h 211"/>
                <a:gd name="T2" fmla="*/ 292 w 298"/>
                <a:gd name="T3" fmla="*/ 0 h 211"/>
                <a:gd name="T4" fmla="*/ 210 w 298"/>
                <a:gd name="T5" fmla="*/ 30 h 211"/>
                <a:gd name="T6" fmla="*/ 242 w 298"/>
                <a:gd name="T7" fmla="*/ 48 h 211"/>
                <a:gd name="T8" fmla="*/ 100 w 298"/>
                <a:gd name="T9" fmla="*/ 155 h 211"/>
                <a:gd name="T10" fmla="*/ 1 w 298"/>
                <a:gd name="T11" fmla="*/ 169 h 211"/>
                <a:gd name="T12" fmla="*/ 1 w 298"/>
                <a:gd name="T13" fmla="*/ 188 h 211"/>
                <a:gd name="T14" fmla="*/ 1 w 298"/>
                <a:gd name="T15" fmla="*/ 207 h 211"/>
                <a:gd name="T16" fmla="*/ 1 w 298"/>
                <a:gd name="T17" fmla="*/ 207 h 211"/>
                <a:gd name="T18" fmla="*/ 112 w 298"/>
                <a:gd name="T19" fmla="*/ 191 h 211"/>
                <a:gd name="T20" fmla="*/ 208 w 298"/>
                <a:gd name="T21" fmla="*/ 139 h 211"/>
                <a:gd name="T22" fmla="*/ 275 w 298"/>
                <a:gd name="T23" fmla="*/ 68 h 211"/>
                <a:gd name="T24" fmla="*/ 298 w 298"/>
                <a:gd name="T25" fmla="*/ 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211">
                  <a:moveTo>
                    <a:pt x="298" y="81"/>
                  </a:moveTo>
                  <a:cubicBezTo>
                    <a:pt x="292" y="0"/>
                    <a:pt x="292" y="0"/>
                    <a:pt x="292" y="0"/>
                  </a:cubicBezTo>
                  <a:cubicBezTo>
                    <a:pt x="210" y="30"/>
                    <a:pt x="210" y="30"/>
                    <a:pt x="210" y="30"/>
                  </a:cubicBezTo>
                  <a:cubicBezTo>
                    <a:pt x="242" y="48"/>
                    <a:pt x="242" y="48"/>
                    <a:pt x="242" y="48"/>
                  </a:cubicBezTo>
                  <a:cubicBezTo>
                    <a:pt x="208" y="98"/>
                    <a:pt x="160" y="133"/>
                    <a:pt x="100" y="155"/>
                  </a:cubicBezTo>
                  <a:cubicBezTo>
                    <a:pt x="46" y="174"/>
                    <a:pt x="1" y="169"/>
                    <a:pt x="1" y="169"/>
                  </a:cubicBezTo>
                  <a:cubicBezTo>
                    <a:pt x="1" y="188"/>
                    <a:pt x="1" y="188"/>
                    <a:pt x="1" y="188"/>
                  </a:cubicBezTo>
                  <a:cubicBezTo>
                    <a:pt x="1" y="207"/>
                    <a:pt x="1" y="207"/>
                    <a:pt x="1" y="207"/>
                  </a:cubicBezTo>
                  <a:cubicBezTo>
                    <a:pt x="1" y="207"/>
                    <a:pt x="0" y="207"/>
                    <a:pt x="1" y="207"/>
                  </a:cubicBezTo>
                  <a:cubicBezTo>
                    <a:pt x="8" y="207"/>
                    <a:pt x="55" y="211"/>
                    <a:pt x="112" y="191"/>
                  </a:cubicBezTo>
                  <a:cubicBezTo>
                    <a:pt x="147" y="179"/>
                    <a:pt x="180" y="161"/>
                    <a:pt x="208" y="139"/>
                  </a:cubicBezTo>
                  <a:cubicBezTo>
                    <a:pt x="234" y="119"/>
                    <a:pt x="256" y="95"/>
                    <a:pt x="275" y="68"/>
                  </a:cubicBezTo>
                  <a:lnTo>
                    <a:pt x="298" y="81"/>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0" name="Rectangle 6"/>
            <p:cNvSpPr>
              <a:spLocks noChangeArrowheads="1"/>
            </p:cNvSpPr>
            <p:nvPr/>
          </p:nvSpPr>
          <p:spPr bwMode="auto">
            <a:xfrm>
              <a:off x="5595939" y="5345113"/>
              <a:ext cx="100013" cy="109538"/>
            </a:xfrm>
            <a:prstGeom prst="rect">
              <a:avLst/>
            </a:pr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1" name="Freeform 7"/>
            <p:cNvSpPr/>
            <p:nvPr/>
          </p:nvSpPr>
          <p:spPr bwMode="auto">
            <a:xfrm>
              <a:off x="5713414" y="5310188"/>
              <a:ext cx="98425" cy="144463"/>
            </a:xfrm>
            <a:custGeom>
              <a:avLst/>
              <a:gdLst>
                <a:gd name="T0" fmla="*/ 62 w 62"/>
                <a:gd name="T1" fmla="*/ 0 h 91"/>
                <a:gd name="T2" fmla="*/ 1 w 62"/>
                <a:gd name="T3" fmla="*/ 0 h 91"/>
                <a:gd name="T4" fmla="*/ 0 w 62"/>
                <a:gd name="T5" fmla="*/ 91 h 91"/>
                <a:gd name="T6" fmla="*/ 62 w 62"/>
                <a:gd name="T7" fmla="*/ 91 h 91"/>
                <a:gd name="T8" fmla="*/ 62 w 62"/>
                <a:gd name="T9" fmla="*/ 0 h 91"/>
              </a:gdLst>
              <a:ahLst/>
              <a:cxnLst>
                <a:cxn ang="0">
                  <a:pos x="T0" y="T1"/>
                </a:cxn>
                <a:cxn ang="0">
                  <a:pos x="T2" y="T3"/>
                </a:cxn>
                <a:cxn ang="0">
                  <a:pos x="T4" y="T5"/>
                </a:cxn>
                <a:cxn ang="0">
                  <a:pos x="T6" y="T7"/>
                </a:cxn>
                <a:cxn ang="0">
                  <a:pos x="T8" y="T9"/>
                </a:cxn>
              </a:cxnLst>
              <a:rect l="0" t="0" r="r" b="b"/>
              <a:pathLst>
                <a:path w="62" h="91">
                  <a:moveTo>
                    <a:pt x="62" y="0"/>
                  </a:moveTo>
                  <a:lnTo>
                    <a:pt x="1" y="0"/>
                  </a:lnTo>
                  <a:lnTo>
                    <a:pt x="0" y="91"/>
                  </a:lnTo>
                  <a:lnTo>
                    <a:pt x="62" y="91"/>
                  </a:lnTo>
                  <a:lnTo>
                    <a:pt x="62" y="0"/>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2" name="Rectangle 8"/>
            <p:cNvSpPr>
              <a:spLocks noChangeArrowheads="1"/>
            </p:cNvSpPr>
            <p:nvPr/>
          </p:nvSpPr>
          <p:spPr bwMode="auto">
            <a:xfrm>
              <a:off x="5830889" y="5260976"/>
              <a:ext cx="98425" cy="193675"/>
            </a:xfrm>
            <a:prstGeom prst="rect">
              <a:avLst/>
            </a:pr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3" name="Rectangle 9"/>
            <p:cNvSpPr>
              <a:spLocks noChangeArrowheads="1"/>
            </p:cNvSpPr>
            <p:nvPr/>
          </p:nvSpPr>
          <p:spPr bwMode="auto">
            <a:xfrm>
              <a:off x="5948364" y="5183188"/>
              <a:ext cx="98425" cy="271463"/>
            </a:xfrm>
            <a:prstGeom prst="rect">
              <a:avLst/>
            </a:pr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4" name="Freeform 10"/>
            <p:cNvSpPr/>
            <p:nvPr/>
          </p:nvSpPr>
          <p:spPr bwMode="auto">
            <a:xfrm>
              <a:off x="5595939" y="4999038"/>
              <a:ext cx="515938" cy="519113"/>
            </a:xfrm>
            <a:custGeom>
              <a:avLst/>
              <a:gdLst>
                <a:gd name="T0" fmla="*/ 343 w 358"/>
                <a:gd name="T1" fmla="*/ 0 h 361"/>
                <a:gd name="T2" fmla="*/ 343 w 358"/>
                <a:gd name="T3" fmla="*/ 0 h 361"/>
                <a:gd name="T4" fmla="*/ 343 w 358"/>
                <a:gd name="T5" fmla="*/ 0 h 361"/>
                <a:gd name="T6" fmla="*/ 334 w 358"/>
                <a:gd name="T7" fmla="*/ 4 h 361"/>
                <a:gd name="T8" fmla="*/ 329 w 358"/>
                <a:gd name="T9" fmla="*/ 14 h 361"/>
                <a:gd name="T10" fmla="*/ 339 w 358"/>
                <a:gd name="T11" fmla="*/ 28 h 361"/>
                <a:gd name="T12" fmla="*/ 339 w 358"/>
                <a:gd name="T13" fmla="*/ 343 h 361"/>
                <a:gd name="T14" fmla="*/ 29 w 358"/>
                <a:gd name="T15" fmla="*/ 343 h 361"/>
                <a:gd name="T16" fmla="*/ 15 w 358"/>
                <a:gd name="T17" fmla="*/ 332 h 361"/>
                <a:gd name="T18" fmla="*/ 0 w 358"/>
                <a:gd name="T19" fmla="*/ 347 h 361"/>
                <a:gd name="T20" fmla="*/ 0 w 358"/>
                <a:gd name="T21" fmla="*/ 348 h 361"/>
                <a:gd name="T22" fmla="*/ 15 w 358"/>
                <a:gd name="T23" fmla="*/ 361 h 361"/>
                <a:gd name="T24" fmla="*/ 29 w 358"/>
                <a:gd name="T25" fmla="*/ 351 h 361"/>
                <a:gd name="T26" fmla="*/ 347 w 358"/>
                <a:gd name="T27" fmla="*/ 351 h 361"/>
                <a:gd name="T28" fmla="*/ 347 w 358"/>
                <a:gd name="T29" fmla="*/ 28 h 361"/>
                <a:gd name="T30" fmla="*/ 358 w 358"/>
                <a:gd name="T31" fmla="*/ 14 h 361"/>
                <a:gd name="T32" fmla="*/ 343 w 358"/>
                <a:gd name="T3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8" h="361">
                  <a:moveTo>
                    <a:pt x="343" y="0"/>
                  </a:moveTo>
                  <a:cubicBezTo>
                    <a:pt x="343" y="0"/>
                    <a:pt x="343" y="0"/>
                    <a:pt x="343" y="0"/>
                  </a:cubicBezTo>
                  <a:cubicBezTo>
                    <a:pt x="343" y="0"/>
                    <a:pt x="343" y="0"/>
                    <a:pt x="343" y="0"/>
                  </a:cubicBezTo>
                  <a:cubicBezTo>
                    <a:pt x="339" y="0"/>
                    <a:pt x="336" y="1"/>
                    <a:pt x="334" y="4"/>
                  </a:cubicBezTo>
                  <a:cubicBezTo>
                    <a:pt x="331" y="6"/>
                    <a:pt x="329" y="10"/>
                    <a:pt x="329" y="14"/>
                  </a:cubicBezTo>
                  <a:cubicBezTo>
                    <a:pt x="329" y="21"/>
                    <a:pt x="333" y="26"/>
                    <a:pt x="339" y="28"/>
                  </a:cubicBezTo>
                  <a:cubicBezTo>
                    <a:pt x="339" y="343"/>
                    <a:pt x="339" y="343"/>
                    <a:pt x="339" y="343"/>
                  </a:cubicBezTo>
                  <a:cubicBezTo>
                    <a:pt x="29" y="343"/>
                    <a:pt x="29" y="343"/>
                    <a:pt x="29" y="343"/>
                  </a:cubicBezTo>
                  <a:cubicBezTo>
                    <a:pt x="27" y="337"/>
                    <a:pt x="21" y="332"/>
                    <a:pt x="15" y="332"/>
                  </a:cubicBezTo>
                  <a:cubicBezTo>
                    <a:pt x="7" y="332"/>
                    <a:pt x="0" y="339"/>
                    <a:pt x="0" y="347"/>
                  </a:cubicBezTo>
                  <a:cubicBezTo>
                    <a:pt x="0" y="347"/>
                    <a:pt x="0" y="348"/>
                    <a:pt x="0" y="348"/>
                  </a:cubicBezTo>
                  <a:cubicBezTo>
                    <a:pt x="1" y="355"/>
                    <a:pt x="7" y="361"/>
                    <a:pt x="15" y="361"/>
                  </a:cubicBezTo>
                  <a:cubicBezTo>
                    <a:pt x="21" y="361"/>
                    <a:pt x="27" y="357"/>
                    <a:pt x="29" y="351"/>
                  </a:cubicBezTo>
                  <a:cubicBezTo>
                    <a:pt x="347" y="351"/>
                    <a:pt x="347" y="351"/>
                    <a:pt x="347" y="351"/>
                  </a:cubicBezTo>
                  <a:cubicBezTo>
                    <a:pt x="347" y="28"/>
                    <a:pt x="347" y="28"/>
                    <a:pt x="347" y="28"/>
                  </a:cubicBezTo>
                  <a:cubicBezTo>
                    <a:pt x="353" y="27"/>
                    <a:pt x="358" y="21"/>
                    <a:pt x="358" y="14"/>
                  </a:cubicBezTo>
                  <a:cubicBezTo>
                    <a:pt x="358" y="6"/>
                    <a:pt x="351" y="0"/>
                    <a:pt x="343" y="0"/>
                  </a:cubicBez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grpSp>
      <p:grpSp>
        <p:nvGrpSpPr>
          <p:cNvPr id="6" name="组合 48"/>
          <p:cNvGrpSpPr/>
          <p:nvPr/>
        </p:nvGrpSpPr>
        <p:grpSpPr>
          <a:xfrm>
            <a:off x="4735861" y="2381298"/>
            <a:ext cx="710484" cy="483815"/>
            <a:chOff x="5842315" y="2065986"/>
            <a:chExt cx="592138" cy="403225"/>
          </a:xfrm>
          <a:solidFill>
            <a:schemeClr val="bg1"/>
          </a:solidFill>
        </p:grpSpPr>
        <p:sp>
          <p:nvSpPr>
            <p:cNvPr id="46" name="Oval 14"/>
            <p:cNvSpPr>
              <a:spLocks noChangeArrowheads="1"/>
            </p:cNvSpPr>
            <p:nvPr/>
          </p:nvSpPr>
          <p:spPr bwMode="auto">
            <a:xfrm>
              <a:off x="6050278" y="2065986"/>
              <a:ext cx="174625" cy="171450"/>
            </a:xfrm>
            <a:prstGeom prst="ellipse">
              <a:avLst/>
            </a:prstGeom>
            <a:grpFill/>
            <a:ln>
              <a:noFill/>
            </a:ln>
          </p:spPr>
          <p:txBody>
            <a:bodyPr/>
            <a:lstStyle/>
            <a:p>
              <a:pPr fontAlgn="auto">
                <a:spcBef>
                  <a:spcPts val="0"/>
                </a:spcBef>
                <a:spcAft>
                  <a:spcPts val="0"/>
                </a:spcAft>
                <a:buFontTx/>
                <a:buNone/>
                <a:defRPr/>
              </a:pPr>
              <a:endParaRPr lang="zh-CN" altLang="en-US">
                <a:latin typeface="+mn-lt"/>
                <a:ea typeface="+mn-ea"/>
              </a:endParaRPr>
            </a:p>
          </p:txBody>
        </p:sp>
        <p:grpSp>
          <p:nvGrpSpPr>
            <p:cNvPr id="7" name="组合 50"/>
            <p:cNvGrpSpPr/>
            <p:nvPr/>
          </p:nvGrpSpPr>
          <p:grpSpPr>
            <a:xfrm>
              <a:off x="5842315" y="2112023"/>
              <a:ext cx="592138" cy="357188"/>
              <a:chOff x="5543551" y="2033588"/>
              <a:chExt cx="592138" cy="357188"/>
            </a:xfrm>
            <a:grpFill/>
          </p:grpSpPr>
          <p:sp>
            <p:nvSpPr>
              <p:cNvPr id="48" name="Freeform 15"/>
              <p:cNvSpPr/>
              <p:nvPr/>
            </p:nvSpPr>
            <p:spPr bwMode="auto">
              <a:xfrm>
                <a:off x="5681664" y="2170113"/>
                <a:ext cx="315913" cy="220663"/>
              </a:xfrm>
              <a:custGeom>
                <a:avLst/>
                <a:gdLst>
                  <a:gd name="T0" fmla="*/ 219 w 219"/>
                  <a:gd name="T1" fmla="*/ 93 h 154"/>
                  <a:gd name="T2" fmla="*/ 156 w 219"/>
                  <a:gd name="T3" fmla="*/ 0 h 154"/>
                  <a:gd name="T4" fmla="*/ 110 w 219"/>
                  <a:gd name="T5" fmla="*/ 125 h 154"/>
                  <a:gd name="T6" fmla="*/ 64 w 219"/>
                  <a:gd name="T7" fmla="*/ 0 h 154"/>
                  <a:gd name="T8" fmla="*/ 0 w 219"/>
                  <a:gd name="T9" fmla="*/ 93 h 154"/>
                  <a:gd name="T10" fmla="*/ 0 w 219"/>
                  <a:gd name="T11" fmla="*/ 96 h 154"/>
                  <a:gd name="T12" fmla="*/ 0 w 219"/>
                  <a:gd name="T13" fmla="*/ 97 h 154"/>
                  <a:gd name="T14" fmla="*/ 110 w 219"/>
                  <a:gd name="T15" fmla="*/ 154 h 154"/>
                  <a:gd name="T16" fmla="*/ 219 w 219"/>
                  <a:gd name="T17" fmla="*/ 97 h 154"/>
                  <a:gd name="T18" fmla="*/ 219 w 219"/>
                  <a:gd name="T19" fmla="*/ 96 h 154"/>
                  <a:gd name="T20" fmla="*/ 219 w 219"/>
                  <a:gd name="T21" fmla="*/ 9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154">
                    <a:moveTo>
                      <a:pt x="219" y="93"/>
                    </a:moveTo>
                    <a:cubicBezTo>
                      <a:pt x="217" y="52"/>
                      <a:pt x="191" y="16"/>
                      <a:pt x="156" y="0"/>
                    </a:cubicBezTo>
                    <a:cubicBezTo>
                      <a:pt x="110" y="125"/>
                      <a:pt x="110" y="125"/>
                      <a:pt x="110" y="125"/>
                    </a:cubicBezTo>
                    <a:cubicBezTo>
                      <a:pt x="64" y="0"/>
                      <a:pt x="64" y="0"/>
                      <a:pt x="64" y="0"/>
                    </a:cubicBezTo>
                    <a:cubicBezTo>
                      <a:pt x="28" y="16"/>
                      <a:pt x="2" y="52"/>
                      <a:pt x="0" y="93"/>
                    </a:cubicBezTo>
                    <a:cubicBezTo>
                      <a:pt x="0" y="94"/>
                      <a:pt x="0" y="95"/>
                      <a:pt x="0" y="96"/>
                    </a:cubicBezTo>
                    <a:cubicBezTo>
                      <a:pt x="0" y="96"/>
                      <a:pt x="0" y="97"/>
                      <a:pt x="0" y="97"/>
                    </a:cubicBezTo>
                    <a:cubicBezTo>
                      <a:pt x="1" y="122"/>
                      <a:pt x="50" y="154"/>
                      <a:pt x="110" y="154"/>
                    </a:cubicBezTo>
                    <a:cubicBezTo>
                      <a:pt x="169" y="154"/>
                      <a:pt x="218" y="122"/>
                      <a:pt x="219" y="97"/>
                    </a:cubicBezTo>
                    <a:cubicBezTo>
                      <a:pt x="219" y="97"/>
                      <a:pt x="219" y="96"/>
                      <a:pt x="219" y="96"/>
                    </a:cubicBezTo>
                    <a:cubicBezTo>
                      <a:pt x="219" y="95"/>
                      <a:pt x="219" y="94"/>
                      <a:pt x="219" y="93"/>
                    </a:cubicBez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9" name="Freeform 16"/>
              <p:cNvSpPr/>
              <p:nvPr/>
            </p:nvSpPr>
            <p:spPr bwMode="auto">
              <a:xfrm>
                <a:off x="5824539" y="2165351"/>
                <a:ext cx="31750" cy="31750"/>
              </a:xfrm>
              <a:custGeom>
                <a:avLst/>
                <a:gdLst>
                  <a:gd name="T0" fmla="*/ 10 w 20"/>
                  <a:gd name="T1" fmla="*/ 0 h 20"/>
                  <a:gd name="T2" fmla="*/ 20 w 20"/>
                  <a:gd name="T3" fmla="*/ 10 h 20"/>
                  <a:gd name="T4" fmla="*/ 10 w 20"/>
                  <a:gd name="T5" fmla="*/ 20 h 20"/>
                  <a:gd name="T6" fmla="*/ 0 w 20"/>
                  <a:gd name="T7" fmla="*/ 10 h 20"/>
                  <a:gd name="T8" fmla="*/ 10 w 20"/>
                  <a:gd name="T9" fmla="*/ 0 h 20"/>
                </a:gdLst>
                <a:ahLst/>
                <a:cxnLst>
                  <a:cxn ang="0">
                    <a:pos x="T0" y="T1"/>
                  </a:cxn>
                  <a:cxn ang="0">
                    <a:pos x="T2" y="T3"/>
                  </a:cxn>
                  <a:cxn ang="0">
                    <a:pos x="T4" y="T5"/>
                  </a:cxn>
                  <a:cxn ang="0">
                    <a:pos x="T6" y="T7"/>
                  </a:cxn>
                  <a:cxn ang="0">
                    <a:pos x="T8" y="T9"/>
                  </a:cxn>
                </a:cxnLst>
                <a:rect l="0" t="0" r="r" b="b"/>
                <a:pathLst>
                  <a:path w="20" h="20">
                    <a:moveTo>
                      <a:pt x="10" y="0"/>
                    </a:moveTo>
                    <a:lnTo>
                      <a:pt x="20" y="10"/>
                    </a:lnTo>
                    <a:lnTo>
                      <a:pt x="10" y="20"/>
                    </a:lnTo>
                    <a:lnTo>
                      <a:pt x="0" y="10"/>
                    </a:lnTo>
                    <a:lnTo>
                      <a:pt x="10" y="0"/>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0" name="Freeform 17"/>
              <p:cNvSpPr/>
              <p:nvPr/>
            </p:nvSpPr>
            <p:spPr bwMode="auto">
              <a:xfrm>
                <a:off x="5816601" y="2197101"/>
                <a:ext cx="46038" cy="117475"/>
              </a:xfrm>
              <a:custGeom>
                <a:avLst/>
                <a:gdLst>
                  <a:gd name="T0" fmla="*/ 21 w 29"/>
                  <a:gd name="T1" fmla="*/ 6 h 74"/>
                  <a:gd name="T2" fmla="*/ 15 w 29"/>
                  <a:gd name="T3" fmla="*/ 0 h 74"/>
                  <a:gd name="T4" fmla="*/ 7 w 29"/>
                  <a:gd name="T5" fmla="*/ 6 h 74"/>
                  <a:gd name="T6" fmla="*/ 0 w 29"/>
                  <a:gd name="T7" fmla="*/ 37 h 74"/>
                  <a:gd name="T8" fmla="*/ 15 w 29"/>
                  <a:gd name="T9" fmla="*/ 74 h 74"/>
                  <a:gd name="T10" fmla="*/ 29 w 29"/>
                  <a:gd name="T11" fmla="*/ 37 h 74"/>
                  <a:gd name="T12" fmla="*/ 21 w 29"/>
                  <a:gd name="T13" fmla="*/ 6 h 74"/>
                </a:gdLst>
                <a:ahLst/>
                <a:cxnLst>
                  <a:cxn ang="0">
                    <a:pos x="T0" y="T1"/>
                  </a:cxn>
                  <a:cxn ang="0">
                    <a:pos x="T2" y="T3"/>
                  </a:cxn>
                  <a:cxn ang="0">
                    <a:pos x="T4" y="T5"/>
                  </a:cxn>
                  <a:cxn ang="0">
                    <a:pos x="T6" y="T7"/>
                  </a:cxn>
                  <a:cxn ang="0">
                    <a:pos x="T8" y="T9"/>
                  </a:cxn>
                  <a:cxn ang="0">
                    <a:pos x="T10" y="T11"/>
                  </a:cxn>
                  <a:cxn ang="0">
                    <a:pos x="T12" y="T13"/>
                  </a:cxn>
                </a:cxnLst>
                <a:rect l="0" t="0" r="r" b="b"/>
                <a:pathLst>
                  <a:path w="29" h="74">
                    <a:moveTo>
                      <a:pt x="21" y="6"/>
                    </a:moveTo>
                    <a:lnTo>
                      <a:pt x="15" y="0"/>
                    </a:lnTo>
                    <a:lnTo>
                      <a:pt x="7" y="6"/>
                    </a:lnTo>
                    <a:lnTo>
                      <a:pt x="0" y="37"/>
                    </a:lnTo>
                    <a:lnTo>
                      <a:pt x="15" y="74"/>
                    </a:lnTo>
                    <a:lnTo>
                      <a:pt x="29" y="37"/>
                    </a:lnTo>
                    <a:lnTo>
                      <a:pt x="21" y="6"/>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1" name="Freeform 18"/>
              <p:cNvSpPr/>
              <p:nvPr/>
            </p:nvSpPr>
            <p:spPr bwMode="auto">
              <a:xfrm>
                <a:off x="5956301" y="2033588"/>
                <a:ext cx="127000" cy="125413"/>
              </a:xfrm>
              <a:custGeom>
                <a:avLst/>
                <a:gdLst>
                  <a:gd name="T0" fmla="*/ 88 w 88"/>
                  <a:gd name="T1" fmla="*/ 44 h 87"/>
                  <a:gd name="T2" fmla="*/ 44 w 88"/>
                  <a:gd name="T3" fmla="*/ 0 h 87"/>
                  <a:gd name="T4" fmla="*/ 0 w 88"/>
                  <a:gd name="T5" fmla="*/ 44 h 87"/>
                  <a:gd name="T6" fmla="*/ 44 w 88"/>
                  <a:gd name="T7" fmla="*/ 87 h 87"/>
                  <a:gd name="T8" fmla="*/ 88 w 88"/>
                  <a:gd name="T9" fmla="*/ 44 h 87"/>
                </a:gdLst>
                <a:ahLst/>
                <a:cxnLst>
                  <a:cxn ang="0">
                    <a:pos x="T0" y="T1"/>
                  </a:cxn>
                  <a:cxn ang="0">
                    <a:pos x="T2" y="T3"/>
                  </a:cxn>
                  <a:cxn ang="0">
                    <a:pos x="T4" y="T5"/>
                  </a:cxn>
                  <a:cxn ang="0">
                    <a:pos x="T6" y="T7"/>
                  </a:cxn>
                  <a:cxn ang="0">
                    <a:pos x="T8" y="T9"/>
                  </a:cxn>
                </a:cxnLst>
                <a:rect l="0" t="0" r="r" b="b"/>
                <a:pathLst>
                  <a:path w="88" h="87">
                    <a:moveTo>
                      <a:pt x="88" y="44"/>
                    </a:moveTo>
                    <a:cubicBezTo>
                      <a:pt x="88" y="19"/>
                      <a:pt x="68" y="0"/>
                      <a:pt x="44" y="0"/>
                    </a:cubicBezTo>
                    <a:cubicBezTo>
                      <a:pt x="20" y="0"/>
                      <a:pt x="1" y="19"/>
                      <a:pt x="0" y="44"/>
                    </a:cubicBezTo>
                    <a:cubicBezTo>
                      <a:pt x="0" y="68"/>
                      <a:pt x="20" y="87"/>
                      <a:pt x="44" y="87"/>
                    </a:cubicBezTo>
                    <a:cubicBezTo>
                      <a:pt x="68" y="87"/>
                      <a:pt x="88" y="68"/>
                      <a:pt x="88" y="44"/>
                    </a:cubicBez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2" name="Freeform 19"/>
              <p:cNvSpPr/>
              <p:nvPr/>
            </p:nvSpPr>
            <p:spPr bwMode="auto">
              <a:xfrm>
                <a:off x="600868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3" name="Freeform 20"/>
              <p:cNvSpPr/>
              <p:nvPr/>
            </p:nvSpPr>
            <p:spPr bwMode="auto">
              <a:xfrm>
                <a:off x="6003926" y="2185988"/>
                <a:ext cx="33338" cy="85725"/>
              </a:xfrm>
              <a:custGeom>
                <a:avLst/>
                <a:gdLst>
                  <a:gd name="T0" fmla="*/ 16 w 21"/>
                  <a:gd name="T1" fmla="*/ 4 h 54"/>
                  <a:gd name="T2" fmla="*/ 10 w 21"/>
                  <a:gd name="T3" fmla="*/ 0 h 54"/>
                  <a:gd name="T4" fmla="*/ 6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6" y="4"/>
                    </a:lnTo>
                    <a:lnTo>
                      <a:pt x="0" y="27"/>
                    </a:lnTo>
                    <a:lnTo>
                      <a:pt x="10" y="54"/>
                    </a:lnTo>
                    <a:lnTo>
                      <a:pt x="21" y="27"/>
                    </a:lnTo>
                    <a:lnTo>
                      <a:pt x="16" y="4"/>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4" name="Oval 21"/>
              <p:cNvSpPr>
                <a:spLocks noChangeArrowheads="1"/>
              </p:cNvSpPr>
              <p:nvPr/>
            </p:nvSpPr>
            <p:spPr bwMode="auto">
              <a:xfrm>
                <a:off x="5594351" y="2033588"/>
                <a:ext cx="127000" cy="125413"/>
              </a:xfrm>
              <a:prstGeom prst="ellipse">
                <a:avLst/>
              </a:pr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5" name="Freeform 22"/>
              <p:cNvSpPr/>
              <p:nvPr/>
            </p:nvSpPr>
            <p:spPr bwMode="auto">
              <a:xfrm>
                <a:off x="5543551" y="2165351"/>
                <a:ext cx="190500" cy="161925"/>
              </a:xfrm>
              <a:custGeom>
                <a:avLst/>
                <a:gdLst>
                  <a:gd name="T0" fmla="*/ 91 w 133"/>
                  <a:gd name="T1" fmla="*/ 100 h 112"/>
                  <a:gd name="T2" fmla="*/ 91 w 133"/>
                  <a:gd name="T3" fmla="*/ 100 h 112"/>
                  <a:gd name="T4" fmla="*/ 91 w 133"/>
                  <a:gd name="T5" fmla="*/ 99 h 112"/>
                  <a:gd name="T6" fmla="*/ 91 w 133"/>
                  <a:gd name="T7" fmla="*/ 96 h 112"/>
                  <a:gd name="T8" fmla="*/ 133 w 133"/>
                  <a:gd name="T9" fmla="*/ 13 h 112"/>
                  <a:gd name="T10" fmla="*/ 114 w 133"/>
                  <a:gd name="T11" fmla="*/ 0 h 112"/>
                  <a:gd name="T12" fmla="*/ 80 w 133"/>
                  <a:gd name="T13" fmla="*/ 92 h 112"/>
                  <a:gd name="T14" fmla="*/ 47 w 133"/>
                  <a:gd name="T15" fmla="*/ 0 h 112"/>
                  <a:gd name="T16" fmla="*/ 0 w 133"/>
                  <a:gd name="T17" fmla="*/ 68 h 112"/>
                  <a:gd name="T18" fmla="*/ 0 w 133"/>
                  <a:gd name="T19" fmla="*/ 70 h 112"/>
                  <a:gd name="T20" fmla="*/ 0 w 133"/>
                  <a:gd name="T21" fmla="*/ 71 h 112"/>
                  <a:gd name="T22" fmla="*/ 80 w 133"/>
                  <a:gd name="T23" fmla="*/ 112 h 112"/>
                  <a:gd name="T24" fmla="*/ 94 w 133"/>
                  <a:gd name="T25" fmla="*/ 112 h 112"/>
                  <a:gd name="T26" fmla="*/ 91 w 133"/>
                  <a:gd name="T27"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12">
                    <a:moveTo>
                      <a:pt x="91" y="100"/>
                    </a:moveTo>
                    <a:cubicBezTo>
                      <a:pt x="91" y="100"/>
                      <a:pt x="91" y="100"/>
                      <a:pt x="91" y="100"/>
                    </a:cubicBezTo>
                    <a:cubicBezTo>
                      <a:pt x="91" y="100"/>
                      <a:pt x="91" y="100"/>
                      <a:pt x="91" y="99"/>
                    </a:cubicBezTo>
                    <a:cubicBezTo>
                      <a:pt x="91" y="98"/>
                      <a:pt x="91" y="97"/>
                      <a:pt x="91" y="96"/>
                    </a:cubicBezTo>
                    <a:cubicBezTo>
                      <a:pt x="93" y="63"/>
                      <a:pt x="108" y="33"/>
                      <a:pt x="133" y="13"/>
                    </a:cubicBezTo>
                    <a:cubicBezTo>
                      <a:pt x="127" y="8"/>
                      <a:pt x="121" y="4"/>
                      <a:pt x="114" y="0"/>
                    </a:cubicBezTo>
                    <a:cubicBezTo>
                      <a:pt x="80" y="92"/>
                      <a:pt x="80" y="92"/>
                      <a:pt x="80" y="92"/>
                    </a:cubicBezTo>
                    <a:cubicBezTo>
                      <a:pt x="47" y="0"/>
                      <a:pt x="47" y="0"/>
                      <a:pt x="47" y="0"/>
                    </a:cubicBezTo>
                    <a:cubicBezTo>
                      <a:pt x="21" y="12"/>
                      <a:pt x="2" y="38"/>
                      <a:pt x="0" y="68"/>
                    </a:cubicBezTo>
                    <a:cubicBezTo>
                      <a:pt x="0" y="69"/>
                      <a:pt x="0" y="70"/>
                      <a:pt x="0" y="70"/>
                    </a:cubicBezTo>
                    <a:cubicBezTo>
                      <a:pt x="0" y="71"/>
                      <a:pt x="0" y="71"/>
                      <a:pt x="0" y="71"/>
                    </a:cubicBezTo>
                    <a:cubicBezTo>
                      <a:pt x="1" y="90"/>
                      <a:pt x="37" y="112"/>
                      <a:pt x="80" y="112"/>
                    </a:cubicBezTo>
                    <a:cubicBezTo>
                      <a:pt x="85" y="112"/>
                      <a:pt x="89" y="112"/>
                      <a:pt x="94" y="112"/>
                    </a:cubicBezTo>
                    <a:cubicBezTo>
                      <a:pt x="92" y="108"/>
                      <a:pt x="91" y="104"/>
                      <a:pt x="91" y="100"/>
                    </a:cubicBez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6" name="Freeform 23"/>
              <p:cNvSpPr/>
              <p:nvPr/>
            </p:nvSpPr>
            <p:spPr bwMode="auto">
              <a:xfrm>
                <a:off x="564673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7" name="Freeform 24"/>
              <p:cNvSpPr/>
              <p:nvPr/>
            </p:nvSpPr>
            <p:spPr bwMode="auto">
              <a:xfrm>
                <a:off x="5641976" y="2185988"/>
                <a:ext cx="33338" cy="85725"/>
              </a:xfrm>
              <a:custGeom>
                <a:avLst/>
                <a:gdLst>
                  <a:gd name="T0" fmla="*/ 16 w 21"/>
                  <a:gd name="T1" fmla="*/ 4 h 54"/>
                  <a:gd name="T2" fmla="*/ 10 w 21"/>
                  <a:gd name="T3" fmla="*/ 0 h 54"/>
                  <a:gd name="T4" fmla="*/ 5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5" y="4"/>
                    </a:lnTo>
                    <a:lnTo>
                      <a:pt x="0" y="27"/>
                    </a:lnTo>
                    <a:lnTo>
                      <a:pt x="10" y="54"/>
                    </a:lnTo>
                    <a:lnTo>
                      <a:pt x="21" y="27"/>
                    </a:lnTo>
                    <a:lnTo>
                      <a:pt x="16" y="4"/>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8" name="Freeform 25"/>
              <p:cNvSpPr/>
              <p:nvPr/>
            </p:nvSpPr>
            <p:spPr bwMode="auto">
              <a:xfrm>
                <a:off x="5943601" y="2165351"/>
                <a:ext cx="192088" cy="161925"/>
              </a:xfrm>
              <a:custGeom>
                <a:avLst/>
                <a:gdLst>
                  <a:gd name="T0" fmla="*/ 133 w 133"/>
                  <a:gd name="T1" fmla="*/ 69 h 113"/>
                  <a:gd name="T2" fmla="*/ 87 w 133"/>
                  <a:gd name="T3" fmla="*/ 0 h 113"/>
                  <a:gd name="T4" fmla="*/ 53 w 133"/>
                  <a:gd name="T5" fmla="*/ 92 h 113"/>
                  <a:gd name="T6" fmla="*/ 20 w 133"/>
                  <a:gd name="T7" fmla="*/ 0 h 113"/>
                  <a:gd name="T8" fmla="*/ 0 w 133"/>
                  <a:gd name="T9" fmla="*/ 13 h 113"/>
                  <a:gd name="T10" fmla="*/ 22 w 133"/>
                  <a:gd name="T11" fmla="*/ 37 h 113"/>
                  <a:gd name="T12" fmla="*/ 43 w 133"/>
                  <a:gd name="T13" fmla="*/ 96 h 113"/>
                  <a:gd name="T14" fmla="*/ 43 w 133"/>
                  <a:gd name="T15" fmla="*/ 99 h 113"/>
                  <a:gd name="T16" fmla="*/ 43 w 133"/>
                  <a:gd name="T17" fmla="*/ 100 h 113"/>
                  <a:gd name="T18" fmla="*/ 43 w 133"/>
                  <a:gd name="T19" fmla="*/ 100 h 113"/>
                  <a:gd name="T20" fmla="*/ 40 w 133"/>
                  <a:gd name="T21" fmla="*/ 112 h 113"/>
                  <a:gd name="T22" fmla="*/ 53 w 133"/>
                  <a:gd name="T23" fmla="*/ 113 h 113"/>
                  <a:gd name="T24" fmla="*/ 133 w 133"/>
                  <a:gd name="T25" fmla="*/ 71 h 113"/>
                  <a:gd name="T26" fmla="*/ 133 w 133"/>
                  <a:gd name="T27" fmla="*/ 70 h 113"/>
                  <a:gd name="T28" fmla="*/ 133 w 133"/>
                  <a:gd name="T29" fmla="*/ 6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3">
                    <a:moveTo>
                      <a:pt x="133" y="69"/>
                    </a:moveTo>
                    <a:cubicBezTo>
                      <a:pt x="131" y="38"/>
                      <a:pt x="113" y="12"/>
                      <a:pt x="87" y="0"/>
                    </a:cubicBezTo>
                    <a:cubicBezTo>
                      <a:pt x="53" y="92"/>
                      <a:pt x="53" y="92"/>
                      <a:pt x="53" y="92"/>
                    </a:cubicBezTo>
                    <a:cubicBezTo>
                      <a:pt x="20" y="0"/>
                      <a:pt x="20" y="0"/>
                      <a:pt x="20" y="0"/>
                    </a:cubicBezTo>
                    <a:cubicBezTo>
                      <a:pt x="13" y="4"/>
                      <a:pt x="6" y="8"/>
                      <a:pt x="0" y="13"/>
                    </a:cubicBezTo>
                    <a:cubicBezTo>
                      <a:pt x="9" y="20"/>
                      <a:pt x="16" y="28"/>
                      <a:pt x="22" y="37"/>
                    </a:cubicBezTo>
                    <a:cubicBezTo>
                      <a:pt x="34" y="55"/>
                      <a:pt x="41" y="75"/>
                      <a:pt x="43" y="96"/>
                    </a:cubicBezTo>
                    <a:cubicBezTo>
                      <a:pt x="43" y="97"/>
                      <a:pt x="43" y="98"/>
                      <a:pt x="43" y="99"/>
                    </a:cubicBezTo>
                    <a:cubicBezTo>
                      <a:pt x="43" y="100"/>
                      <a:pt x="43" y="100"/>
                      <a:pt x="43" y="100"/>
                    </a:cubicBezTo>
                    <a:cubicBezTo>
                      <a:pt x="43" y="100"/>
                      <a:pt x="43" y="100"/>
                      <a:pt x="43" y="100"/>
                    </a:cubicBezTo>
                    <a:cubicBezTo>
                      <a:pt x="43" y="104"/>
                      <a:pt x="41" y="108"/>
                      <a:pt x="40" y="112"/>
                    </a:cubicBezTo>
                    <a:cubicBezTo>
                      <a:pt x="44" y="112"/>
                      <a:pt x="49" y="113"/>
                      <a:pt x="53" y="113"/>
                    </a:cubicBezTo>
                    <a:cubicBezTo>
                      <a:pt x="97" y="112"/>
                      <a:pt x="132" y="90"/>
                      <a:pt x="133" y="71"/>
                    </a:cubicBezTo>
                    <a:cubicBezTo>
                      <a:pt x="133" y="71"/>
                      <a:pt x="133" y="71"/>
                      <a:pt x="133" y="70"/>
                    </a:cubicBezTo>
                    <a:cubicBezTo>
                      <a:pt x="133" y="70"/>
                      <a:pt x="133" y="69"/>
                      <a:pt x="133" y="69"/>
                    </a:cubicBez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grpSp>
      </p:grpSp>
      <p:grpSp>
        <p:nvGrpSpPr>
          <p:cNvPr id="9" name="组合 62"/>
          <p:cNvGrpSpPr/>
          <p:nvPr/>
        </p:nvGrpSpPr>
        <p:grpSpPr>
          <a:xfrm>
            <a:off x="6753139" y="2217488"/>
            <a:ext cx="630486" cy="647627"/>
            <a:chOff x="5572126" y="3962401"/>
            <a:chExt cx="525463" cy="539750"/>
          </a:xfrm>
          <a:solidFill>
            <a:schemeClr val="bg1"/>
          </a:solidFill>
        </p:grpSpPr>
        <p:sp>
          <p:nvSpPr>
            <p:cNvPr id="60" name="Freeform 26"/>
            <p:cNvSpPr>
              <a:spLocks noEditPoints="1"/>
            </p:cNvSpPr>
            <p:nvPr/>
          </p:nvSpPr>
          <p:spPr bwMode="auto">
            <a:xfrm>
              <a:off x="5572126" y="4130676"/>
              <a:ext cx="371475" cy="371475"/>
            </a:xfrm>
            <a:custGeom>
              <a:avLst/>
              <a:gdLst>
                <a:gd name="T0" fmla="*/ 258 w 258"/>
                <a:gd name="T1" fmla="*/ 156 h 259"/>
                <a:gd name="T2" fmla="*/ 258 w 258"/>
                <a:gd name="T3" fmla="*/ 104 h 259"/>
                <a:gd name="T4" fmla="*/ 239 w 258"/>
                <a:gd name="T5" fmla="*/ 94 h 259"/>
                <a:gd name="T6" fmla="*/ 232 w 258"/>
                <a:gd name="T7" fmla="*/ 78 h 259"/>
                <a:gd name="T8" fmla="*/ 239 w 258"/>
                <a:gd name="T9" fmla="*/ 57 h 259"/>
                <a:gd name="T10" fmla="*/ 202 w 258"/>
                <a:gd name="T11" fmla="*/ 20 h 259"/>
                <a:gd name="T12" fmla="*/ 180 w 258"/>
                <a:gd name="T13" fmla="*/ 27 h 259"/>
                <a:gd name="T14" fmla="*/ 166 w 258"/>
                <a:gd name="T15" fmla="*/ 21 h 259"/>
                <a:gd name="T16" fmla="*/ 155 w 258"/>
                <a:gd name="T17" fmla="*/ 0 h 259"/>
                <a:gd name="T18" fmla="*/ 103 w 258"/>
                <a:gd name="T19" fmla="*/ 0 h 259"/>
                <a:gd name="T20" fmla="*/ 92 w 258"/>
                <a:gd name="T21" fmla="*/ 21 h 259"/>
                <a:gd name="T22" fmla="*/ 79 w 258"/>
                <a:gd name="T23" fmla="*/ 26 h 259"/>
                <a:gd name="T24" fmla="*/ 56 w 258"/>
                <a:gd name="T25" fmla="*/ 19 h 259"/>
                <a:gd name="T26" fmla="*/ 19 w 258"/>
                <a:gd name="T27" fmla="*/ 56 h 259"/>
                <a:gd name="T28" fmla="*/ 26 w 258"/>
                <a:gd name="T29" fmla="*/ 79 h 259"/>
                <a:gd name="T30" fmla="*/ 21 w 258"/>
                <a:gd name="T31" fmla="*/ 92 h 259"/>
                <a:gd name="T32" fmla="*/ 0 w 258"/>
                <a:gd name="T33" fmla="*/ 103 h 259"/>
                <a:gd name="T34" fmla="*/ 0 w 258"/>
                <a:gd name="T35" fmla="*/ 155 h 259"/>
                <a:gd name="T36" fmla="*/ 20 w 258"/>
                <a:gd name="T37" fmla="*/ 166 h 259"/>
                <a:gd name="T38" fmla="*/ 26 w 258"/>
                <a:gd name="T39" fmla="*/ 180 h 259"/>
                <a:gd name="T40" fmla="*/ 19 w 258"/>
                <a:gd name="T41" fmla="*/ 202 h 259"/>
                <a:gd name="T42" fmla="*/ 56 w 258"/>
                <a:gd name="T43" fmla="*/ 239 h 259"/>
                <a:gd name="T44" fmla="*/ 76 w 258"/>
                <a:gd name="T45" fmla="*/ 233 h 259"/>
                <a:gd name="T46" fmla="*/ 92 w 258"/>
                <a:gd name="T47" fmla="*/ 240 h 259"/>
                <a:gd name="T48" fmla="*/ 102 w 258"/>
                <a:gd name="T49" fmla="*/ 259 h 259"/>
                <a:gd name="T50" fmla="*/ 155 w 258"/>
                <a:gd name="T51" fmla="*/ 259 h 259"/>
                <a:gd name="T52" fmla="*/ 164 w 258"/>
                <a:gd name="T53" fmla="*/ 240 h 259"/>
                <a:gd name="T54" fmla="*/ 181 w 258"/>
                <a:gd name="T55" fmla="*/ 233 h 259"/>
                <a:gd name="T56" fmla="*/ 201 w 258"/>
                <a:gd name="T57" fmla="*/ 240 h 259"/>
                <a:gd name="T58" fmla="*/ 238 w 258"/>
                <a:gd name="T59" fmla="*/ 202 h 259"/>
                <a:gd name="T60" fmla="*/ 232 w 258"/>
                <a:gd name="T61" fmla="*/ 183 h 259"/>
                <a:gd name="T62" fmla="*/ 239 w 258"/>
                <a:gd name="T63" fmla="*/ 166 h 259"/>
                <a:gd name="T64" fmla="*/ 258 w 258"/>
                <a:gd name="T65" fmla="*/ 156 h 259"/>
                <a:gd name="T66" fmla="*/ 187 w 258"/>
                <a:gd name="T67" fmla="*/ 130 h 259"/>
                <a:gd name="T68" fmla="*/ 130 w 258"/>
                <a:gd name="T69" fmla="*/ 188 h 259"/>
                <a:gd name="T70" fmla="*/ 71 w 258"/>
                <a:gd name="T71" fmla="*/ 130 h 259"/>
                <a:gd name="T72" fmla="*/ 130 w 258"/>
                <a:gd name="T73" fmla="*/ 72 h 259"/>
                <a:gd name="T74" fmla="*/ 187 w 258"/>
                <a:gd name="T75" fmla="*/ 1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259">
                  <a:moveTo>
                    <a:pt x="258" y="156"/>
                  </a:moveTo>
                  <a:cubicBezTo>
                    <a:pt x="258" y="104"/>
                    <a:pt x="258" y="104"/>
                    <a:pt x="258" y="104"/>
                  </a:cubicBezTo>
                  <a:cubicBezTo>
                    <a:pt x="239" y="94"/>
                    <a:pt x="239" y="94"/>
                    <a:pt x="239" y="94"/>
                  </a:cubicBezTo>
                  <a:cubicBezTo>
                    <a:pt x="237" y="88"/>
                    <a:pt x="235" y="83"/>
                    <a:pt x="232" y="78"/>
                  </a:cubicBezTo>
                  <a:cubicBezTo>
                    <a:pt x="239" y="57"/>
                    <a:pt x="239" y="57"/>
                    <a:pt x="239" y="57"/>
                  </a:cubicBezTo>
                  <a:cubicBezTo>
                    <a:pt x="202" y="20"/>
                    <a:pt x="202" y="20"/>
                    <a:pt x="202" y="20"/>
                  </a:cubicBezTo>
                  <a:cubicBezTo>
                    <a:pt x="180" y="27"/>
                    <a:pt x="180" y="27"/>
                    <a:pt x="180" y="27"/>
                  </a:cubicBezTo>
                  <a:cubicBezTo>
                    <a:pt x="175" y="25"/>
                    <a:pt x="171" y="23"/>
                    <a:pt x="166" y="21"/>
                  </a:cubicBezTo>
                  <a:cubicBezTo>
                    <a:pt x="155" y="0"/>
                    <a:pt x="155" y="0"/>
                    <a:pt x="155" y="0"/>
                  </a:cubicBezTo>
                  <a:cubicBezTo>
                    <a:pt x="103" y="0"/>
                    <a:pt x="103" y="0"/>
                    <a:pt x="103" y="0"/>
                  </a:cubicBezTo>
                  <a:cubicBezTo>
                    <a:pt x="92" y="21"/>
                    <a:pt x="92" y="21"/>
                    <a:pt x="92" y="21"/>
                  </a:cubicBezTo>
                  <a:cubicBezTo>
                    <a:pt x="88" y="23"/>
                    <a:pt x="83" y="25"/>
                    <a:pt x="79" y="26"/>
                  </a:cubicBezTo>
                  <a:cubicBezTo>
                    <a:pt x="56" y="19"/>
                    <a:pt x="56" y="19"/>
                    <a:pt x="56" y="19"/>
                  </a:cubicBezTo>
                  <a:cubicBezTo>
                    <a:pt x="19" y="56"/>
                    <a:pt x="19" y="56"/>
                    <a:pt x="19" y="56"/>
                  </a:cubicBezTo>
                  <a:cubicBezTo>
                    <a:pt x="26" y="79"/>
                    <a:pt x="26" y="79"/>
                    <a:pt x="26" y="79"/>
                  </a:cubicBezTo>
                  <a:cubicBezTo>
                    <a:pt x="24" y="83"/>
                    <a:pt x="22" y="87"/>
                    <a:pt x="21" y="92"/>
                  </a:cubicBezTo>
                  <a:cubicBezTo>
                    <a:pt x="0" y="103"/>
                    <a:pt x="0" y="103"/>
                    <a:pt x="0" y="103"/>
                  </a:cubicBezTo>
                  <a:cubicBezTo>
                    <a:pt x="0" y="155"/>
                    <a:pt x="0" y="155"/>
                    <a:pt x="0" y="155"/>
                  </a:cubicBezTo>
                  <a:cubicBezTo>
                    <a:pt x="20" y="166"/>
                    <a:pt x="20" y="166"/>
                    <a:pt x="20" y="166"/>
                  </a:cubicBezTo>
                  <a:cubicBezTo>
                    <a:pt x="21" y="171"/>
                    <a:pt x="23" y="176"/>
                    <a:pt x="26" y="180"/>
                  </a:cubicBezTo>
                  <a:cubicBezTo>
                    <a:pt x="19" y="202"/>
                    <a:pt x="19" y="202"/>
                    <a:pt x="19" y="202"/>
                  </a:cubicBezTo>
                  <a:cubicBezTo>
                    <a:pt x="56" y="239"/>
                    <a:pt x="56" y="239"/>
                    <a:pt x="56" y="239"/>
                  </a:cubicBezTo>
                  <a:cubicBezTo>
                    <a:pt x="76" y="233"/>
                    <a:pt x="76" y="233"/>
                    <a:pt x="76" y="233"/>
                  </a:cubicBezTo>
                  <a:cubicBezTo>
                    <a:pt x="81" y="235"/>
                    <a:pt x="87" y="238"/>
                    <a:pt x="92" y="240"/>
                  </a:cubicBezTo>
                  <a:cubicBezTo>
                    <a:pt x="102" y="259"/>
                    <a:pt x="102" y="259"/>
                    <a:pt x="102" y="259"/>
                  </a:cubicBezTo>
                  <a:cubicBezTo>
                    <a:pt x="155" y="259"/>
                    <a:pt x="155" y="259"/>
                    <a:pt x="155" y="259"/>
                  </a:cubicBezTo>
                  <a:cubicBezTo>
                    <a:pt x="164" y="240"/>
                    <a:pt x="164" y="240"/>
                    <a:pt x="164" y="240"/>
                  </a:cubicBezTo>
                  <a:cubicBezTo>
                    <a:pt x="170" y="239"/>
                    <a:pt x="176" y="236"/>
                    <a:pt x="181" y="233"/>
                  </a:cubicBezTo>
                  <a:cubicBezTo>
                    <a:pt x="201" y="240"/>
                    <a:pt x="201" y="240"/>
                    <a:pt x="201" y="240"/>
                  </a:cubicBezTo>
                  <a:cubicBezTo>
                    <a:pt x="238" y="202"/>
                    <a:pt x="238" y="202"/>
                    <a:pt x="238" y="202"/>
                  </a:cubicBezTo>
                  <a:cubicBezTo>
                    <a:pt x="232" y="183"/>
                    <a:pt x="232" y="183"/>
                    <a:pt x="232" y="183"/>
                  </a:cubicBezTo>
                  <a:cubicBezTo>
                    <a:pt x="235" y="177"/>
                    <a:pt x="237" y="172"/>
                    <a:pt x="239" y="166"/>
                  </a:cubicBezTo>
                  <a:lnTo>
                    <a:pt x="258" y="156"/>
                  </a:lnTo>
                  <a:close/>
                  <a:moveTo>
                    <a:pt x="187" y="130"/>
                  </a:moveTo>
                  <a:cubicBezTo>
                    <a:pt x="187" y="162"/>
                    <a:pt x="161" y="188"/>
                    <a:pt x="130" y="188"/>
                  </a:cubicBezTo>
                  <a:cubicBezTo>
                    <a:pt x="97" y="188"/>
                    <a:pt x="71" y="162"/>
                    <a:pt x="71" y="130"/>
                  </a:cubicBezTo>
                  <a:cubicBezTo>
                    <a:pt x="71" y="98"/>
                    <a:pt x="97" y="72"/>
                    <a:pt x="130" y="72"/>
                  </a:cubicBezTo>
                  <a:cubicBezTo>
                    <a:pt x="161" y="72"/>
                    <a:pt x="187" y="98"/>
                    <a:pt x="18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1" name="Freeform 27"/>
            <p:cNvSpPr>
              <a:spLocks noEditPoints="1"/>
            </p:cNvSpPr>
            <p:nvPr/>
          </p:nvSpPr>
          <p:spPr bwMode="auto">
            <a:xfrm>
              <a:off x="5818189" y="3962401"/>
              <a:ext cx="192088" cy="188913"/>
            </a:xfrm>
            <a:custGeom>
              <a:avLst/>
              <a:gdLst>
                <a:gd name="T0" fmla="*/ 133 w 133"/>
                <a:gd name="T1" fmla="*/ 80 h 132"/>
                <a:gd name="T2" fmla="*/ 133 w 133"/>
                <a:gd name="T3" fmla="*/ 53 h 132"/>
                <a:gd name="T4" fmla="*/ 123 w 133"/>
                <a:gd name="T5" fmla="*/ 48 h 132"/>
                <a:gd name="T6" fmla="*/ 120 w 133"/>
                <a:gd name="T7" fmla="*/ 40 h 132"/>
                <a:gd name="T8" fmla="*/ 123 w 133"/>
                <a:gd name="T9" fmla="*/ 29 h 132"/>
                <a:gd name="T10" fmla="*/ 104 w 133"/>
                <a:gd name="T11" fmla="*/ 9 h 132"/>
                <a:gd name="T12" fmla="*/ 93 w 133"/>
                <a:gd name="T13" fmla="*/ 13 h 132"/>
                <a:gd name="T14" fmla="*/ 86 w 133"/>
                <a:gd name="T15" fmla="*/ 10 h 132"/>
                <a:gd name="T16" fmla="*/ 80 w 133"/>
                <a:gd name="T17" fmla="*/ 0 h 132"/>
                <a:gd name="T18" fmla="*/ 53 w 133"/>
                <a:gd name="T19" fmla="*/ 0 h 132"/>
                <a:gd name="T20" fmla="*/ 48 w 133"/>
                <a:gd name="T21" fmla="*/ 10 h 132"/>
                <a:gd name="T22" fmla="*/ 41 w 133"/>
                <a:gd name="T23" fmla="*/ 13 h 132"/>
                <a:gd name="T24" fmla="*/ 29 w 133"/>
                <a:gd name="T25" fmla="*/ 9 h 132"/>
                <a:gd name="T26" fmla="*/ 10 w 133"/>
                <a:gd name="T27" fmla="*/ 28 h 132"/>
                <a:gd name="T28" fmla="*/ 14 w 133"/>
                <a:gd name="T29" fmla="*/ 40 h 132"/>
                <a:gd name="T30" fmla="*/ 11 w 133"/>
                <a:gd name="T31" fmla="*/ 47 h 132"/>
                <a:gd name="T32" fmla="*/ 0 w 133"/>
                <a:gd name="T33" fmla="*/ 52 h 132"/>
                <a:gd name="T34" fmla="*/ 0 w 133"/>
                <a:gd name="T35" fmla="*/ 79 h 132"/>
                <a:gd name="T36" fmla="*/ 11 w 133"/>
                <a:gd name="T37" fmla="*/ 85 h 132"/>
                <a:gd name="T38" fmla="*/ 13 w 133"/>
                <a:gd name="T39" fmla="*/ 92 h 132"/>
                <a:gd name="T40" fmla="*/ 10 w 133"/>
                <a:gd name="T41" fmla="*/ 103 h 132"/>
                <a:gd name="T42" fmla="*/ 29 w 133"/>
                <a:gd name="T43" fmla="*/ 122 h 132"/>
                <a:gd name="T44" fmla="*/ 39 w 133"/>
                <a:gd name="T45" fmla="*/ 119 h 132"/>
                <a:gd name="T46" fmla="*/ 48 w 133"/>
                <a:gd name="T47" fmla="*/ 122 h 132"/>
                <a:gd name="T48" fmla="*/ 53 w 133"/>
                <a:gd name="T49" fmla="*/ 132 h 132"/>
                <a:gd name="T50" fmla="*/ 80 w 133"/>
                <a:gd name="T51" fmla="*/ 132 h 132"/>
                <a:gd name="T52" fmla="*/ 85 w 133"/>
                <a:gd name="T53" fmla="*/ 123 h 132"/>
                <a:gd name="T54" fmla="*/ 94 w 133"/>
                <a:gd name="T55" fmla="*/ 119 h 132"/>
                <a:gd name="T56" fmla="*/ 104 w 133"/>
                <a:gd name="T57" fmla="*/ 122 h 132"/>
                <a:gd name="T58" fmla="*/ 123 w 133"/>
                <a:gd name="T59" fmla="*/ 103 h 132"/>
                <a:gd name="T60" fmla="*/ 120 w 133"/>
                <a:gd name="T61" fmla="*/ 93 h 132"/>
                <a:gd name="T62" fmla="*/ 123 w 133"/>
                <a:gd name="T63" fmla="*/ 85 h 132"/>
                <a:gd name="T64" fmla="*/ 133 w 133"/>
                <a:gd name="T65" fmla="*/ 80 h 132"/>
                <a:gd name="T66" fmla="*/ 97 w 133"/>
                <a:gd name="T67" fmla="*/ 66 h 132"/>
                <a:gd name="T68" fmla="*/ 67 w 133"/>
                <a:gd name="T69" fmla="*/ 96 h 132"/>
                <a:gd name="T70" fmla="*/ 37 w 133"/>
                <a:gd name="T71" fmla="*/ 66 h 132"/>
                <a:gd name="T72" fmla="*/ 67 w 133"/>
                <a:gd name="T73" fmla="*/ 37 h 132"/>
                <a:gd name="T74" fmla="*/ 97 w 133"/>
                <a:gd name="T75"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32">
                  <a:moveTo>
                    <a:pt x="133" y="80"/>
                  </a:moveTo>
                  <a:cubicBezTo>
                    <a:pt x="133" y="53"/>
                    <a:pt x="133" y="53"/>
                    <a:pt x="133" y="53"/>
                  </a:cubicBezTo>
                  <a:cubicBezTo>
                    <a:pt x="123" y="48"/>
                    <a:pt x="123" y="48"/>
                    <a:pt x="123" y="48"/>
                  </a:cubicBezTo>
                  <a:cubicBezTo>
                    <a:pt x="122" y="45"/>
                    <a:pt x="121" y="42"/>
                    <a:pt x="120" y="40"/>
                  </a:cubicBezTo>
                  <a:cubicBezTo>
                    <a:pt x="123" y="29"/>
                    <a:pt x="123" y="29"/>
                    <a:pt x="123" y="29"/>
                  </a:cubicBezTo>
                  <a:cubicBezTo>
                    <a:pt x="104" y="9"/>
                    <a:pt x="104" y="9"/>
                    <a:pt x="104" y="9"/>
                  </a:cubicBezTo>
                  <a:cubicBezTo>
                    <a:pt x="93" y="13"/>
                    <a:pt x="93" y="13"/>
                    <a:pt x="93" y="13"/>
                  </a:cubicBezTo>
                  <a:cubicBezTo>
                    <a:pt x="91" y="12"/>
                    <a:pt x="88" y="11"/>
                    <a:pt x="86" y="10"/>
                  </a:cubicBezTo>
                  <a:cubicBezTo>
                    <a:pt x="80" y="0"/>
                    <a:pt x="80" y="0"/>
                    <a:pt x="80" y="0"/>
                  </a:cubicBezTo>
                  <a:cubicBezTo>
                    <a:pt x="53" y="0"/>
                    <a:pt x="53" y="0"/>
                    <a:pt x="53" y="0"/>
                  </a:cubicBezTo>
                  <a:cubicBezTo>
                    <a:pt x="48" y="10"/>
                    <a:pt x="48" y="10"/>
                    <a:pt x="48" y="10"/>
                  </a:cubicBezTo>
                  <a:cubicBezTo>
                    <a:pt x="46" y="11"/>
                    <a:pt x="43" y="12"/>
                    <a:pt x="41" y="13"/>
                  </a:cubicBezTo>
                  <a:cubicBezTo>
                    <a:pt x="29" y="9"/>
                    <a:pt x="29" y="9"/>
                    <a:pt x="29" y="9"/>
                  </a:cubicBezTo>
                  <a:cubicBezTo>
                    <a:pt x="10" y="28"/>
                    <a:pt x="10" y="28"/>
                    <a:pt x="10" y="28"/>
                  </a:cubicBezTo>
                  <a:cubicBezTo>
                    <a:pt x="14" y="40"/>
                    <a:pt x="14" y="40"/>
                    <a:pt x="14" y="40"/>
                  </a:cubicBezTo>
                  <a:cubicBezTo>
                    <a:pt x="13" y="42"/>
                    <a:pt x="12" y="44"/>
                    <a:pt x="11" y="47"/>
                  </a:cubicBezTo>
                  <a:cubicBezTo>
                    <a:pt x="0" y="52"/>
                    <a:pt x="0" y="52"/>
                    <a:pt x="0" y="52"/>
                  </a:cubicBezTo>
                  <a:cubicBezTo>
                    <a:pt x="0" y="79"/>
                    <a:pt x="0" y="79"/>
                    <a:pt x="0" y="79"/>
                  </a:cubicBezTo>
                  <a:cubicBezTo>
                    <a:pt x="11" y="85"/>
                    <a:pt x="11" y="85"/>
                    <a:pt x="11" y="85"/>
                  </a:cubicBezTo>
                  <a:cubicBezTo>
                    <a:pt x="11" y="87"/>
                    <a:pt x="12" y="90"/>
                    <a:pt x="13" y="92"/>
                  </a:cubicBezTo>
                  <a:cubicBezTo>
                    <a:pt x="10" y="103"/>
                    <a:pt x="10" y="103"/>
                    <a:pt x="10" y="103"/>
                  </a:cubicBezTo>
                  <a:cubicBezTo>
                    <a:pt x="29" y="122"/>
                    <a:pt x="29" y="122"/>
                    <a:pt x="29" y="122"/>
                  </a:cubicBezTo>
                  <a:cubicBezTo>
                    <a:pt x="39" y="119"/>
                    <a:pt x="39" y="119"/>
                    <a:pt x="39" y="119"/>
                  </a:cubicBezTo>
                  <a:cubicBezTo>
                    <a:pt x="42" y="120"/>
                    <a:pt x="45" y="122"/>
                    <a:pt x="48" y="122"/>
                  </a:cubicBezTo>
                  <a:cubicBezTo>
                    <a:pt x="53" y="132"/>
                    <a:pt x="53" y="132"/>
                    <a:pt x="53" y="132"/>
                  </a:cubicBezTo>
                  <a:cubicBezTo>
                    <a:pt x="80" y="132"/>
                    <a:pt x="80" y="132"/>
                    <a:pt x="80" y="132"/>
                  </a:cubicBezTo>
                  <a:cubicBezTo>
                    <a:pt x="85" y="123"/>
                    <a:pt x="85" y="123"/>
                    <a:pt x="85" y="123"/>
                  </a:cubicBezTo>
                  <a:cubicBezTo>
                    <a:pt x="88" y="122"/>
                    <a:pt x="91" y="121"/>
                    <a:pt x="94" y="119"/>
                  </a:cubicBezTo>
                  <a:cubicBezTo>
                    <a:pt x="104" y="122"/>
                    <a:pt x="104" y="122"/>
                    <a:pt x="104" y="122"/>
                  </a:cubicBezTo>
                  <a:cubicBezTo>
                    <a:pt x="123" y="103"/>
                    <a:pt x="123" y="103"/>
                    <a:pt x="123" y="103"/>
                  </a:cubicBezTo>
                  <a:cubicBezTo>
                    <a:pt x="120" y="93"/>
                    <a:pt x="120" y="93"/>
                    <a:pt x="120" y="93"/>
                  </a:cubicBezTo>
                  <a:cubicBezTo>
                    <a:pt x="121" y="90"/>
                    <a:pt x="122" y="88"/>
                    <a:pt x="123" y="85"/>
                  </a:cubicBezTo>
                  <a:lnTo>
                    <a:pt x="133" y="80"/>
                  </a:lnTo>
                  <a:close/>
                  <a:moveTo>
                    <a:pt x="97" y="66"/>
                  </a:moveTo>
                  <a:cubicBezTo>
                    <a:pt x="97" y="83"/>
                    <a:pt x="83" y="96"/>
                    <a:pt x="67" y="96"/>
                  </a:cubicBezTo>
                  <a:cubicBezTo>
                    <a:pt x="50" y="96"/>
                    <a:pt x="37" y="83"/>
                    <a:pt x="37" y="66"/>
                  </a:cubicBezTo>
                  <a:cubicBezTo>
                    <a:pt x="37" y="50"/>
                    <a:pt x="50" y="37"/>
                    <a:pt x="67" y="37"/>
                  </a:cubicBezTo>
                  <a:cubicBezTo>
                    <a:pt x="83" y="37"/>
                    <a:pt x="97" y="50"/>
                    <a:pt x="97" y="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6" name="Freeform 28"/>
            <p:cNvSpPr>
              <a:spLocks noEditPoints="1"/>
            </p:cNvSpPr>
            <p:nvPr/>
          </p:nvSpPr>
          <p:spPr bwMode="auto">
            <a:xfrm>
              <a:off x="5942014" y="4138613"/>
              <a:ext cx="155575" cy="155575"/>
            </a:xfrm>
            <a:custGeom>
              <a:avLst/>
              <a:gdLst>
                <a:gd name="T0" fmla="*/ 108 w 108"/>
                <a:gd name="T1" fmla="*/ 65 h 108"/>
                <a:gd name="T2" fmla="*/ 108 w 108"/>
                <a:gd name="T3" fmla="*/ 43 h 108"/>
                <a:gd name="T4" fmla="*/ 100 w 108"/>
                <a:gd name="T5" fmla="*/ 39 h 108"/>
                <a:gd name="T6" fmla="*/ 97 w 108"/>
                <a:gd name="T7" fmla="*/ 33 h 108"/>
                <a:gd name="T8" fmla="*/ 100 w 108"/>
                <a:gd name="T9" fmla="*/ 24 h 108"/>
                <a:gd name="T10" fmla="*/ 84 w 108"/>
                <a:gd name="T11" fmla="*/ 8 h 108"/>
                <a:gd name="T12" fmla="*/ 75 w 108"/>
                <a:gd name="T13" fmla="*/ 11 h 108"/>
                <a:gd name="T14" fmla="*/ 70 w 108"/>
                <a:gd name="T15" fmla="*/ 9 h 108"/>
                <a:gd name="T16" fmla="*/ 65 w 108"/>
                <a:gd name="T17" fmla="*/ 0 h 108"/>
                <a:gd name="T18" fmla="*/ 43 w 108"/>
                <a:gd name="T19" fmla="*/ 0 h 108"/>
                <a:gd name="T20" fmla="*/ 39 w 108"/>
                <a:gd name="T21" fmla="*/ 9 h 108"/>
                <a:gd name="T22" fmla="*/ 33 w 108"/>
                <a:gd name="T23" fmla="*/ 11 h 108"/>
                <a:gd name="T24" fmla="*/ 24 w 108"/>
                <a:gd name="T25" fmla="*/ 8 h 108"/>
                <a:gd name="T26" fmla="*/ 8 w 108"/>
                <a:gd name="T27" fmla="*/ 24 h 108"/>
                <a:gd name="T28" fmla="*/ 11 w 108"/>
                <a:gd name="T29" fmla="*/ 33 h 108"/>
                <a:gd name="T30" fmla="*/ 9 w 108"/>
                <a:gd name="T31" fmla="*/ 39 h 108"/>
                <a:gd name="T32" fmla="*/ 0 w 108"/>
                <a:gd name="T33" fmla="*/ 43 h 108"/>
                <a:gd name="T34" fmla="*/ 0 w 108"/>
                <a:gd name="T35" fmla="*/ 65 h 108"/>
                <a:gd name="T36" fmla="*/ 8 w 108"/>
                <a:gd name="T37" fmla="*/ 69 h 108"/>
                <a:gd name="T38" fmla="*/ 11 w 108"/>
                <a:gd name="T39" fmla="*/ 76 h 108"/>
                <a:gd name="T40" fmla="*/ 8 w 108"/>
                <a:gd name="T41" fmla="*/ 84 h 108"/>
                <a:gd name="T42" fmla="*/ 23 w 108"/>
                <a:gd name="T43" fmla="*/ 100 h 108"/>
                <a:gd name="T44" fmla="*/ 32 w 108"/>
                <a:gd name="T45" fmla="*/ 97 h 108"/>
                <a:gd name="T46" fmla="*/ 39 w 108"/>
                <a:gd name="T47" fmla="*/ 100 h 108"/>
                <a:gd name="T48" fmla="*/ 43 w 108"/>
                <a:gd name="T49" fmla="*/ 108 h 108"/>
                <a:gd name="T50" fmla="*/ 65 w 108"/>
                <a:gd name="T51" fmla="*/ 108 h 108"/>
                <a:gd name="T52" fmla="*/ 69 w 108"/>
                <a:gd name="T53" fmla="*/ 100 h 108"/>
                <a:gd name="T54" fmla="*/ 76 w 108"/>
                <a:gd name="T55" fmla="*/ 98 h 108"/>
                <a:gd name="T56" fmla="*/ 84 w 108"/>
                <a:gd name="T57" fmla="*/ 100 h 108"/>
                <a:gd name="T58" fmla="*/ 100 w 108"/>
                <a:gd name="T59" fmla="*/ 85 h 108"/>
                <a:gd name="T60" fmla="*/ 97 w 108"/>
                <a:gd name="T61" fmla="*/ 76 h 108"/>
                <a:gd name="T62" fmla="*/ 100 w 108"/>
                <a:gd name="T63" fmla="*/ 69 h 108"/>
                <a:gd name="T64" fmla="*/ 108 w 108"/>
                <a:gd name="T65" fmla="*/ 65 h 108"/>
                <a:gd name="T66" fmla="*/ 78 w 108"/>
                <a:gd name="T67" fmla="*/ 54 h 108"/>
                <a:gd name="T68" fmla="*/ 54 w 108"/>
                <a:gd name="T69" fmla="*/ 79 h 108"/>
                <a:gd name="T70" fmla="*/ 30 w 108"/>
                <a:gd name="T71" fmla="*/ 54 h 108"/>
                <a:gd name="T72" fmla="*/ 54 w 108"/>
                <a:gd name="T73" fmla="*/ 30 h 108"/>
                <a:gd name="T74" fmla="*/ 78 w 108"/>
                <a:gd name="T7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8">
                  <a:moveTo>
                    <a:pt x="108" y="65"/>
                  </a:moveTo>
                  <a:cubicBezTo>
                    <a:pt x="108" y="43"/>
                    <a:pt x="108" y="43"/>
                    <a:pt x="108" y="43"/>
                  </a:cubicBezTo>
                  <a:cubicBezTo>
                    <a:pt x="100" y="39"/>
                    <a:pt x="100" y="39"/>
                    <a:pt x="100" y="39"/>
                  </a:cubicBezTo>
                  <a:cubicBezTo>
                    <a:pt x="99" y="37"/>
                    <a:pt x="98" y="35"/>
                    <a:pt x="97" y="33"/>
                  </a:cubicBezTo>
                  <a:cubicBezTo>
                    <a:pt x="100" y="24"/>
                    <a:pt x="100" y="24"/>
                    <a:pt x="100" y="24"/>
                  </a:cubicBezTo>
                  <a:cubicBezTo>
                    <a:pt x="84" y="8"/>
                    <a:pt x="84" y="8"/>
                    <a:pt x="84" y="8"/>
                  </a:cubicBezTo>
                  <a:cubicBezTo>
                    <a:pt x="75" y="11"/>
                    <a:pt x="75" y="11"/>
                    <a:pt x="75" y="11"/>
                  </a:cubicBezTo>
                  <a:cubicBezTo>
                    <a:pt x="73" y="10"/>
                    <a:pt x="72" y="10"/>
                    <a:pt x="70" y="9"/>
                  </a:cubicBezTo>
                  <a:cubicBezTo>
                    <a:pt x="65" y="0"/>
                    <a:pt x="65" y="0"/>
                    <a:pt x="65" y="0"/>
                  </a:cubicBezTo>
                  <a:cubicBezTo>
                    <a:pt x="43" y="0"/>
                    <a:pt x="43" y="0"/>
                    <a:pt x="43" y="0"/>
                  </a:cubicBezTo>
                  <a:cubicBezTo>
                    <a:pt x="39" y="9"/>
                    <a:pt x="39" y="9"/>
                    <a:pt x="39" y="9"/>
                  </a:cubicBezTo>
                  <a:cubicBezTo>
                    <a:pt x="37" y="10"/>
                    <a:pt x="35" y="10"/>
                    <a:pt x="33" y="11"/>
                  </a:cubicBezTo>
                  <a:cubicBezTo>
                    <a:pt x="24" y="8"/>
                    <a:pt x="24" y="8"/>
                    <a:pt x="24" y="8"/>
                  </a:cubicBezTo>
                  <a:cubicBezTo>
                    <a:pt x="8" y="24"/>
                    <a:pt x="8" y="24"/>
                    <a:pt x="8" y="24"/>
                  </a:cubicBezTo>
                  <a:cubicBezTo>
                    <a:pt x="11" y="33"/>
                    <a:pt x="11" y="33"/>
                    <a:pt x="11" y="33"/>
                  </a:cubicBezTo>
                  <a:cubicBezTo>
                    <a:pt x="10" y="35"/>
                    <a:pt x="9" y="37"/>
                    <a:pt x="9" y="39"/>
                  </a:cubicBezTo>
                  <a:cubicBezTo>
                    <a:pt x="0" y="43"/>
                    <a:pt x="0" y="43"/>
                    <a:pt x="0" y="43"/>
                  </a:cubicBezTo>
                  <a:cubicBezTo>
                    <a:pt x="0" y="65"/>
                    <a:pt x="0" y="65"/>
                    <a:pt x="0" y="65"/>
                  </a:cubicBezTo>
                  <a:cubicBezTo>
                    <a:pt x="8" y="69"/>
                    <a:pt x="8" y="69"/>
                    <a:pt x="8" y="69"/>
                  </a:cubicBezTo>
                  <a:cubicBezTo>
                    <a:pt x="9" y="71"/>
                    <a:pt x="10" y="73"/>
                    <a:pt x="11" y="76"/>
                  </a:cubicBezTo>
                  <a:cubicBezTo>
                    <a:pt x="8" y="84"/>
                    <a:pt x="8" y="84"/>
                    <a:pt x="8" y="84"/>
                  </a:cubicBezTo>
                  <a:cubicBezTo>
                    <a:pt x="23" y="100"/>
                    <a:pt x="23" y="100"/>
                    <a:pt x="23" y="100"/>
                  </a:cubicBezTo>
                  <a:cubicBezTo>
                    <a:pt x="32" y="97"/>
                    <a:pt x="32" y="97"/>
                    <a:pt x="32" y="97"/>
                  </a:cubicBezTo>
                  <a:cubicBezTo>
                    <a:pt x="34" y="98"/>
                    <a:pt x="36" y="99"/>
                    <a:pt x="39" y="100"/>
                  </a:cubicBezTo>
                  <a:cubicBezTo>
                    <a:pt x="43" y="108"/>
                    <a:pt x="43" y="108"/>
                    <a:pt x="43" y="108"/>
                  </a:cubicBezTo>
                  <a:cubicBezTo>
                    <a:pt x="65" y="108"/>
                    <a:pt x="65" y="108"/>
                    <a:pt x="65" y="108"/>
                  </a:cubicBezTo>
                  <a:cubicBezTo>
                    <a:pt x="69" y="100"/>
                    <a:pt x="69" y="100"/>
                    <a:pt x="69" y="100"/>
                  </a:cubicBezTo>
                  <a:cubicBezTo>
                    <a:pt x="71" y="100"/>
                    <a:pt x="74" y="99"/>
                    <a:pt x="76" y="98"/>
                  </a:cubicBezTo>
                  <a:cubicBezTo>
                    <a:pt x="84" y="100"/>
                    <a:pt x="84" y="100"/>
                    <a:pt x="84" y="100"/>
                  </a:cubicBezTo>
                  <a:cubicBezTo>
                    <a:pt x="100" y="85"/>
                    <a:pt x="100" y="85"/>
                    <a:pt x="100" y="85"/>
                  </a:cubicBezTo>
                  <a:cubicBezTo>
                    <a:pt x="97" y="76"/>
                    <a:pt x="97" y="76"/>
                    <a:pt x="97" y="76"/>
                  </a:cubicBezTo>
                  <a:cubicBezTo>
                    <a:pt x="98" y="74"/>
                    <a:pt x="99" y="72"/>
                    <a:pt x="100" y="69"/>
                  </a:cubicBezTo>
                  <a:lnTo>
                    <a:pt x="108" y="65"/>
                  </a:lnTo>
                  <a:close/>
                  <a:moveTo>
                    <a:pt x="78" y="54"/>
                  </a:moveTo>
                  <a:cubicBezTo>
                    <a:pt x="78" y="68"/>
                    <a:pt x="68" y="79"/>
                    <a:pt x="54" y="79"/>
                  </a:cubicBezTo>
                  <a:cubicBezTo>
                    <a:pt x="41" y="79"/>
                    <a:pt x="30" y="68"/>
                    <a:pt x="30" y="54"/>
                  </a:cubicBezTo>
                  <a:cubicBezTo>
                    <a:pt x="30" y="41"/>
                    <a:pt x="41" y="30"/>
                    <a:pt x="54" y="30"/>
                  </a:cubicBezTo>
                  <a:cubicBezTo>
                    <a:pt x="68" y="30"/>
                    <a:pt x="78" y="41"/>
                    <a:pt x="78" y="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10" name="组合 66"/>
          <p:cNvGrpSpPr/>
          <p:nvPr/>
        </p:nvGrpSpPr>
        <p:grpSpPr>
          <a:xfrm>
            <a:off x="4735860" y="4322379"/>
            <a:ext cx="432386" cy="641914"/>
            <a:chOff x="5649914" y="2946401"/>
            <a:chExt cx="360363" cy="534987"/>
          </a:xfrm>
          <a:solidFill>
            <a:schemeClr val="bg1"/>
          </a:solidFill>
        </p:grpSpPr>
        <p:sp>
          <p:nvSpPr>
            <p:cNvPr id="74" name="Freeform 29"/>
            <p:cNvSpPr/>
            <p:nvPr/>
          </p:nvSpPr>
          <p:spPr bwMode="auto">
            <a:xfrm>
              <a:off x="5776914" y="3424238"/>
              <a:ext cx="106363" cy="57150"/>
            </a:xfrm>
            <a:custGeom>
              <a:avLst/>
              <a:gdLst>
                <a:gd name="T0" fmla="*/ 0 w 74"/>
                <a:gd name="T1" fmla="*/ 0 h 40"/>
                <a:gd name="T2" fmla="*/ 37 w 74"/>
                <a:gd name="T3" fmla="*/ 40 h 40"/>
                <a:gd name="T4" fmla="*/ 74 w 74"/>
                <a:gd name="T5" fmla="*/ 0 h 40"/>
                <a:gd name="T6" fmla="*/ 0 w 74"/>
                <a:gd name="T7" fmla="*/ 0 h 40"/>
              </a:gdLst>
              <a:ahLst/>
              <a:cxnLst>
                <a:cxn ang="0">
                  <a:pos x="T0" y="T1"/>
                </a:cxn>
                <a:cxn ang="0">
                  <a:pos x="T2" y="T3"/>
                </a:cxn>
                <a:cxn ang="0">
                  <a:pos x="T4" y="T5"/>
                </a:cxn>
                <a:cxn ang="0">
                  <a:pos x="T6" y="T7"/>
                </a:cxn>
              </a:cxnLst>
              <a:rect l="0" t="0" r="r" b="b"/>
              <a:pathLst>
                <a:path w="74" h="40">
                  <a:moveTo>
                    <a:pt x="0" y="0"/>
                  </a:moveTo>
                  <a:cubicBezTo>
                    <a:pt x="0" y="22"/>
                    <a:pt x="17" y="40"/>
                    <a:pt x="37" y="40"/>
                  </a:cubicBezTo>
                  <a:cubicBezTo>
                    <a:pt x="57" y="40"/>
                    <a:pt x="74" y="22"/>
                    <a:pt x="74" y="0"/>
                  </a:cubicBezTo>
                  <a:lnTo>
                    <a:pt x="0" y="0"/>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9" name="Freeform 30"/>
            <p:cNvSpPr/>
            <p:nvPr/>
          </p:nvSpPr>
          <p:spPr bwMode="auto">
            <a:xfrm>
              <a:off x="5753101" y="3346451"/>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81" name="Freeform 31"/>
            <p:cNvSpPr/>
            <p:nvPr/>
          </p:nvSpPr>
          <p:spPr bwMode="auto">
            <a:xfrm>
              <a:off x="5753101" y="3386138"/>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82" name="Freeform 32"/>
            <p:cNvSpPr/>
            <p:nvPr/>
          </p:nvSpPr>
          <p:spPr bwMode="auto">
            <a:xfrm>
              <a:off x="5649914" y="2946401"/>
              <a:ext cx="360363" cy="385763"/>
            </a:xfrm>
            <a:custGeom>
              <a:avLst/>
              <a:gdLst>
                <a:gd name="T0" fmla="*/ 250 w 250"/>
                <a:gd name="T1" fmla="*/ 125 h 268"/>
                <a:gd name="T2" fmla="*/ 125 w 250"/>
                <a:gd name="T3" fmla="*/ 0 h 268"/>
                <a:gd name="T4" fmla="*/ 0 w 250"/>
                <a:gd name="T5" fmla="*/ 125 h 268"/>
                <a:gd name="T6" fmla="*/ 72 w 250"/>
                <a:gd name="T7" fmla="*/ 238 h 268"/>
                <a:gd name="T8" fmla="*/ 72 w 250"/>
                <a:gd name="T9" fmla="*/ 244 h 268"/>
                <a:gd name="T10" fmla="*/ 96 w 250"/>
                <a:gd name="T11" fmla="*/ 268 h 268"/>
                <a:gd name="T12" fmla="*/ 154 w 250"/>
                <a:gd name="T13" fmla="*/ 268 h 268"/>
                <a:gd name="T14" fmla="*/ 178 w 250"/>
                <a:gd name="T15" fmla="*/ 244 h 268"/>
                <a:gd name="T16" fmla="*/ 178 w 250"/>
                <a:gd name="T17" fmla="*/ 238 h 268"/>
                <a:gd name="T18" fmla="*/ 250 w 250"/>
                <a:gd name="T19"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68">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grpSp>
      <p:sp>
        <p:nvSpPr>
          <p:cNvPr id="83" name="TextBox 57"/>
          <p:cNvSpPr txBox="1"/>
          <p:nvPr/>
        </p:nvSpPr>
        <p:spPr bwMode="auto">
          <a:xfrm>
            <a:off x="7902575" y="1481138"/>
            <a:ext cx="4251325" cy="2108200"/>
          </a:xfrm>
          <a:prstGeom prst="rect">
            <a:avLst/>
          </a:prstGeom>
          <a:noFill/>
        </p:spPr>
        <p:txBody>
          <a:bodyPr>
            <a:spAutoFit/>
          </a:bodyPr>
          <a:lstStyle/>
          <a:p>
            <a:pPr fontAlgn="auto">
              <a:lnSpc>
                <a:spcPct val="150000"/>
              </a:lnSpc>
              <a:spcBef>
                <a:spcPts val="0"/>
              </a:spcBef>
              <a:spcAft>
                <a:spcPts val="0"/>
              </a:spcAft>
              <a:buFontTx/>
              <a:buNone/>
              <a:defRPr/>
            </a:pPr>
            <a:r>
              <a:rPr lang="en-US" altLang="zh-CN"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2. </a:t>
            </a:r>
            <a:r>
              <a:rPr lang="zh-CN" altLang="en-US"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发挥省“走出去”综合服务平台作用，鼓励实施兼并重组，对外投资实体经济和高端要素资源，支持企业拓宽市场渠道、获得关键技术、打造国际品牌</a:t>
            </a:r>
          </a:p>
          <a:p>
            <a:pPr algn="ctr" fontAlgn="auto">
              <a:lnSpc>
                <a:spcPct val="130000"/>
              </a:lnSpc>
              <a:spcBef>
                <a:spcPts val="0"/>
              </a:spcBef>
              <a:spcAft>
                <a:spcPts val="0"/>
              </a:spcAft>
              <a:buFontTx/>
              <a:buNone/>
              <a:defRPr/>
            </a:pP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687" name="TextBox 57"/>
          <p:cNvSpPr txBox="1">
            <a:spLocks noChangeArrowheads="1"/>
          </p:cNvSpPr>
          <p:nvPr/>
        </p:nvSpPr>
        <p:spPr bwMode="auto">
          <a:xfrm>
            <a:off x="0" y="1481138"/>
            <a:ext cx="4340225" cy="2560637"/>
          </a:xfrm>
          <a:prstGeom prst="rect">
            <a:avLst/>
          </a:prstGeom>
          <a:noFill/>
          <a:ln w="9525">
            <a:noFill/>
            <a:miter lim="800000"/>
            <a:headEnd/>
            <a:tailEnd/>
          </a:ln>
        </p:spPr>
        <p:txBody>
          <a:bodyPr>
            <a:spAutoFit/>
          </a:bodyPr>
          <a:lstStyle/>
          <a:p>
            <a:pPr>
              <a:lnSpc>
                <a:spcPct val="150000"/>
              </a:lnSpc>
            </a:pPr>
            <a:r>
              <a:rPr lang="en-US" altLang="zh-CN" b="1">
                <a:solidFill>
                  <a:srgbClr val="00B0F0"/>
                </a:solidFill>
                <a:latin typeface="微软雅黑" pitchFamily="34" charset="-122"/>
                <a:ea typeface="微软雅黑" pitchFamily="34" charset="-122"/>
              </a:rPr>
              <a:t>1. </a:t>
            </a:r>
            <a:r>
              <a:rPr lang="zh-CN" altLang="en-US" b="1">
                <a:solidFill>
                  <a:srgbClr val="00B0F0"/>
                </a:solidFill>
                <a:latin typeface="微软雅黑" pitchFamily="34" charset="-122"/>
                <a:ea typeface="微软雅黑" pitchFamily="34" charset="-122"/>
              </a:rPr>
              <a:t>主动参与“一带一路”建设，实施国际产能合作三年行动计划，支持国家级境外经贸合作区和哈萨克斯坦“霍尔果斯</a:t>
            </a:r>
            <a:r>
              <a:rPr lang="en-US" altLang="zh-CN" b="1">
                <a:solidFill>
                  <a:srgbClr val="00B0F0"/>
                </a:solidFill>
                <a:latin typeface="微软雅黑" pitchFamily="34" charset="-122"/>
                <a:ea typeface="微软雅黑" pitchFamily="34" charset="-122"/>
              </a:rPr>
              <a:t>—</a:t>
            </a:r>
            <a:r>
              <a:rPr lang="zh-CN" altLang="en-US" b="1">
                <a:solidFill>
                  <a:srgbClr val="00B0F0"/>
                </a:solidFill>
                <a:latin typeface="微软雅黑" pitchFamily="34" charset="-122"/>
                <a:ea typeface="微软雅黑" pitchFamily="34" charset="-122"/>
              </a:rPr>
              <a:t>东门”经济特区、中阿国际产能合作示范区、连云港上合组织国际物流园、中哈物流基地、常州苏澳合作园区建设</a:t>
            </a:r>
          </a:p>
        </p:txBody>
      </p:sp>
      <p:sp>
        <p:nvSpPr>
          <p:cNvPr id="28688" name="TextBox 57"/>
          <p:cNvSpPr txBox="1">
            <a:spLocks noChangeArrowheads="1"/>
          </p:cNvSpPr>
          <p:nvPr/>
        </p:nvSpPr>
        <p:spPr bwMode="auto">
          <a:xfrm>
            <a:off x="7902575" y="4802188"/>
            <a:ext cx="4251325" cy="1325562"/>
          </a:xfrm>
          <a:prstGeom prst="rect">
            <a:avLst/>
          </a:prstGeom>
          <a:noFill/>
          <a:ln w="9525">
            <a:noFill/>
            <a:miter lim="800000"/>
            <a:headEnd/>
            <a:tailEnd/>
          </a:ln>
        </p:spPr>
        <p:txBody>
          <a:bodyPr>
            <a:spAutoFit/>
          </a:bodyPr>
          <a:lstStyle/>
          <a:p>
            <a:pPr>
              <a:lnSpc>
                <a:spcPct val="150000"/>
              </a:lnSpc>
            </a:pPr>
            <a:r>
              <a:rPr lang="en-US" altLang="zh-CN" b="1">
                <a:solidFill>
                  <a:srgbClr val="00B0F0"/>
                </a:solidFill>
                <a:latin typeface="微软雅黑" pitchFamily="34" charset="-122"/>
                <a:ea typeface="微软雅黑" pitchFamily="34" charset="-122"/>
              </a:rPr>
              <a:t>3. </a:t>
            </a:r>
            <a:r>
              <a:rPr lang="zh-CN" altLang="en-US" b="1">
                <a:solidFill>
                  <a:srgbClr val="00B0F0"/>
                </a:solidFill>
                <a:latin typeface="微软雅黑" pitchFamily="34" charset="-122"/>
                <a:ea typeface="微软雅黑" pitchFamily="34" charset="-122"/>
              </a:rPr>
              <a:t>对收购国外研发机构的企业，按收购合同金额的</a:t>
            </a:r>
            <a:r>
              <a:rPr lang="en-US" altLang="zh-CN" b="1">
                <a:solidFill>
                  <a:srgbClr val="00B0F0"/>
                </a:solidFill>
                <a:latin typeface="微软雅黑" pitchFamily="34" charset="-122"/>
                <a:ea typeface="微软雅黑" pitchFamily="34" charset="-122"/>
              </a:rPr>
              <a:t>5%</a:t>
            </a:r>
            <a:r>
              <a:rPr lang="zh-CN" altLang="en-US" b="1">
                <a:solidFill>
                  <a:srgbClr val="00B0F0"/>
                </a:solidFill>
                <a:latin typeface="微软雅黑" pitchFamily="34" charset="-122"/>
                <a:ea typeface="微软雅黑" pitchFamily="34" charset="-122"/>
              </a:rPr>
              <a:t>给予不超过</a:t>
            </a:r>
            <a:r>
              <a:rPr lang="en-US" altLang="zh-CN" b="1">
                <a:solidFill>
                  <a:srgbClr val="00B0F0"/>
                </a:solidFill>
                <a:latin typeface="微软雅黑" pitchFamily="34" charset="-122"/>
                <a:ea typeface="微软雅黑" pitchFamily="34" charset="-122"/>
              </a:rPr>
              <a:t>500</a:t>
            </a:r>
            <a:r>
              <a:rPr lang="zh-CN" altLang="en-US" b="1">
                <a:solidFill>
                  <a:srgbClr val="00B0F0"/>
                </a:solidFill>
                <a:latin typeface="微软雅黑" pitchFamily="34" charset="-122"/>
                <a:ea typeface="微软雅黑" pitchFamily="34" charset="-122"/>
              </a:rPr>
              <a:t>万元的一次性奖励</a:t>
            </a:r>
          </a:p>
        </p:txBody>
      </p:sp>
      <p:sp>
        <p:nvSpPr>
          <p:cNvPr id="86" name="TextBox 57"/>
          <p:cNvSpPr txBox="1"/>
          <p:nvPr/>
        </p:nvSpPr>
        <p:spPr bwMode="auto">
          <a:xfrm>
            <a:off x="19050" y="5213350"/>
            <a:ext cx="4276725" cy="914400"/>
          </a:xfrm>
          <a:prstGeom prst="rect">
            <a:avLst/>
          </a:prstGeom>
          <a:noFill/>
        </p:spPr>
        <p:txBody>
          <a:bodyPr>
            <a:spAutoFit/>
          </a:bodyPr>
          <a:lstStyle/>
          <a:p>
            <a:pPr fontAlgn="auto">
              <a:lnSpc>
                <a:spcPct val="150000"/>
              </a:lnSpc>
              <a:spcBef>
                <a:spcPts val="0"/>
              </a:spcBef>
              <a:spcAft>
                <a:spcPts val="0"/>
              </a:spcAft>
              <a:buFontTx/>
              <a:buNone/>
              <a:defRPr/>
            </a:pPr>
            <a:r>
              <a:rPr lang="en-US" altLang="zh-CN"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4. </a:t>
            </a:r>
            <a:r>
              <a:rPr lang="zh-CN" altLang="en-US"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扩大中长期出口信用保险覆盖面，对大型成套设备出口融资项目应保尽保</a:t>
            </a:r>
            <a:endParaRPr lang="en-US" altLang="zh-CN" b="1" kern="0" dirty="0">
              <a:solidFill>
                <a:srgbClr val="1570C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1"/>
          <p:cNvSpPr>
            <a:spLocks noChangeArrowheads="1"/>
          </p:cNvSpPr>
          <p:nvPr/>
        </p:nvSpPr>
        <p:spPr bwMode="auto">
          <a:xfrm>
            <a:off x="66675" y="2471738"/>
            <a:ext cx="5724525" cy="1655762"/>
          </a:xfrm>
          <a:prstGeom prst="rect">
            <a:avLst/>
          </a:prstGeom>
          <a:noFill/>
          <a:ln w="9525">
            <a:noFill/>
            <a:miter lim="800000"/>
            <a:headEnd/>
            <a:tailEnd/>
          </a:ln>
        </p:spPr>
        <p:txBody>
          <a:bodyPr wrap="none">
            <a:spAutoFit/>
          </a:bodyPr>
          <a:lstStyle/>
          <a:p>
            <a:pPr algn="ctr" eaLnBrk="0" hangingPunct="0">
              <a:lnSpc>
                <a:spcPct val="150000"/>
              </a:lnSpc>
            </a:pPr>
            <a:r>
              <a:rPr lang="zh-CN" altLang="en-US" sz="3600" b="1">
                <a:solidFill>
                  <a:srgbClr val="0070C0"/>
                </a:solidFill>
                <a:latin typeface="微软雅黑" pitchFamily="34" charset="-122"/>
                <a:ea typeface="微软雅黑" pitchFamily="34" charset="-122"/>
              </a:rPr>
              <a:t>任务四</a:t>
            </a:r>
            <a:endParaRPr lang="en-US" altLang="zh-CN" sz="3600" b="1">
              <a:solidFill>
                <a:srgbClr val="0070C0"/>
              </a:solidFill>
              <a:latin typeface="微软雅黑" pitchFamily="34" charset="-122"/>
              <a:ea typeface="微软雅黑" pitchFamily="34" charset="-122"/>
            </a:endParaRPr>
          </a:p>
          <a:p>
            <a:pPr algn="ctr" eaLnBrk="0" hangingPunct="0">
              <a:lnSpc>
                <a:spcPct val="150000"/>
              </a:lnSpc>
            </a:pPr>
            <a:r>
              <a:rPr lang="zh-CN" altLang="en-US" sz="3600" b="1">
                <a:solidFill>
                  <a:srgbClr val="0070C0"/>
                </a:solidFill>
                <a:latin typeface="微软雅黑" pitchFamily="34" charset="-122"/>
                <a:ea typeface="微软雅黑" pitchFamily="34" charset="-122"/>
              </a:rPr>
              <a:t>推动产业高端攀升优化发展</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30723"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30724" name="文本框 17"/>
          <p:cNvSpPr txBox="1">
            <a:spLocks noChangeArrowheads="1"/>
          </p:cNvSpPr>
          <p:nvPr/>
        </p:nvSpPr>
        <p:spPr bwMode="auto">
          <a:xfrm>
            <a:off x="19050" y="122238"/>
            <a:ext cx="6561138" cy="584200"/>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（十二）鼓励发展中高端制造业</a:t>
            </a:r>
          </a:p>
        </p:txBody>
      </p:sp>
      <p:sp>
        <p:nvSpPr>
          <p:cNvPr id="30725" name="TextBox 57"/>
          <p:cNvSpPr txBox="1">
            <a:spLocks noChangeArrowheads="1"/>
          </p:cNvSpPr>
          <p:nvPr/>
        </p:nvSpPr>
        <p:spPr bwMode="auto">
          <a:xfrm>
            <a:off x="6564313" y="1765300"/>
            <a:ext cx="5716587" cy="1200150"/>
          </a:xfrm>
          <a:prstGeom prst="rect">
            <a:avLst/>
          </a:prstGeom>
          <a:noFill/>
          <a:ln w="9525">
            <a:noFill/>
            <a:miter lim="800000"/>
            <a:headEnd/>
            <a:tailEnd/>
          </a:ln>
        </p:spPr>
        <p:txBody>
          <a:bodyPr>
            <a:spAutoFit/>
          </a:bodyPr>
          <a:lstStyle/>
          <a:p>
            <a:pPr eaLnBrk="0" hangingPunct="0"/>
            <a:endParaRPr lang="en-US" altLang="zh-CN"/>
          </a:p>
          <a:p>
            <a:pPr eaLnBrk="0" hangingPunct="0"/>
            <a:endParaRPr lang="en-US" altLang="zh-CN"/>
          </a:p>
          <a:p>
            <a:pPr eaLnBrk="0" hangingPunct="0"/>
            <a:endParaRPr lang="en-US" altLang="zh-CN"/>
          </a:p>
          <a:p>
            <a:pPr eaLnBrk="0" hangingPunct="0"/>
            <a:endParaRPr lang="en-US" altLang="zh-CN"/>
          </a:p>
        </p:txBody>
      </p:sp>
      <p:sp>
        <p:nvSpPr>
          <p:cNvPr id="29" name="矩形 28"/>
          <p:cNvSpPr/>
          <p:nvPr/>
        </p:nvSpPr>
        <p:spPr>
          <a:xfrm>
            <a:off x="1476375" y="1200150"/>
            <a:ext cx="4391025" cy="5651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2800" dirty="0">
                <a:latin typeface="Impact" panose="020B0806030902050204" pitchFamily="34" charset="0"/>
              </a:rPr>
              <a:t>1</a:t>
            </a:r>
            <a:endParaRPr lang="zh-CN" altLang="en-US" sz="2800" dirty="0">
              <a:latin typeface="Impact" panose="020B0806030902050204" pitchFamily="34" charset="0"/>
            </a:endParaRPr>
          </a:p>
        </p:txBody>
      </p:sp>
      <p:sp>
        <p:nvSpPr>
          <p:cNvPr id="30" name="矩形 29"/>
          <p:cNvSpPr/>
          <p:nvPr/>
        </p:nvSpPr>
        <p:spPr>
          <a:xfrm>
            <a:off x="1476375" y="1765300"/>
            <a:ext cx="4391025" cy="1871663"/>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buFontTx/>
              <a:buNone/>
              <a:defRPr/>
            </a:pP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采取政府与社会资本合作模式，加大战略性新兴产业、先进制造业投资力度，突破先进制造业</a:t>
            </a:r>
            <a:r>
              <a:rPr lang="en-US" altLang="zh-CN"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15</a:t>
            </a: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个重点领域重大装备和技术瓶颈制约，每年实施一批重大产业化项目</a:t>
            </a:r>
          </a:p>
        </p:txBody>
      </p:sp>
      <p:sp>
        <p:nvSpPr>
          <p:cNvPr id="31" name="矩形 30"/>
          <p:cNvSpPr/>
          <p:nvPr/>
        </p:nvSpPr>
        <p:spPr>
          <a:xfrm>
            <a:off x="919163" y="3890963"/>
            <a:ext cx="3579812" cy="566737"/>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2800" dirty="0">
                <a:latin typeface="Impact" panose="020B0806030902050204" pitchFamily="34" charset="0"/>
              </a:rPr>
              <a:t>2</a:t>
            </a:r>
            <a:endParaRPr lang="zh-CN" altLang="en-US" sz="2800" dirty="0">
              <a:latin typeface="Impact" panose="020B0806030902050204" pitchFamily="34" charset="0"/>
            </a:endParaRPr>
          </a:p>
        </p:txBody>
      </p:sp>
      <p:sp>
        <p:nvSpPr>
          <p:cNvPr id="32" name="矩形 31"/>
          <p:cNvSpPr/>
          <p:nvPr/>
        </p:nvSpPr>
        <p:spPr>
          <a:xfrm>
            <a:off x="919163" y="4457700"/>
            <a:ext cx="3579812" cy="1870075"/>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5pPr>
          </a:lstStyle>
          <a:p>
            <a:pPr eaLnBrk="1" hangingPunct="1">
              <a:lnSpc>
                <a:spcPct val="130000"/>
              </a:lnSpc>
              <a:defRPr/>
            </a:pPr>
            <a:r>
              <a:rPr lang="zh-CN" altLang="en-US" b="1" noProof="1" smtClean="0">
                <a:solidFill>
                  <a:schemeClr val="bg1"/>
                </a:solidFill>
                <a:latin typeface="微软雅黑" panose="020B0503020204020204" pitchFamily="34" charset="-122"/>
                <a:ea typeface="微软雅黑" panose="020B0503020204020204" pitchFamily="34" charset="-122"/>
              </a:rPr>
              <a:t>对工业和信息化部</a:t>
            </a:r>
            <a:r>
              <a:rPr lang="zh-CN" altLang="en-US" b="1" noProof="1">
                <a:solidFill>
                  <a:schemeClr val="bg1"/>
                </a:solidFill>
                <a:latin typeface="微软雅黑" panose="020B0503020204020204" pitchFamily="34" charset="-122"/>
                <a:ea typeface="微软雅黑" panose="020B0503020204020204" pitchFamily="34" charset="-122"/>
              </a:rPr>
              <a:t>认定的“中国制造</a:t>
            </a:r>
            <a:r>
              <a:rPr lang="en-US" altLang="zh-CN" b="1" noProof="1">
                <a:solidFill>
                  <a:schemeClr val="bg1"/>
                </a:solidFill>
                <a:latin typeface="微软雅黑" panose="020B0503020204020204" pitchFamily="34" charset="-122"/>
                <a:ea typeface="微软雅黑" panose="020B0503020204020204" pitchFamily="34" charset="-122"/>
              </a:rPr>
              <a:t>2025”</a:t>
            </a:r>
            <a:r>
              <a:rPr lang="zh-CN" altLang="en-US" b="1" noProof="1">
                <a:solidFill>
                  <a:schemeClr val="bg1"/>
                </a:solidFill>
                <a:latin typeface="微软雅黑" panose="020B0503020204020204" pitchFamily="34" charset="-122"/>
                <a:ea typeface="微软雅黑" panose="020B0503020204020204" pitchFamily="34" charset="-122"/>
              </a:rPr>
              <a:t>试点示范城市，每个</a:t>
            </a:r>
            <a:r>
              <a:rPr lang="zh-CN" altLang="en-US" b="1" noProof="1" smtClean="0">
                <a:solidFill>
                  <a:schemeClr val="bg1"/>
                </a:solidFill>
                <a:latin typeface="微软雅黑" panose="020B0503020204020204" pitchFamily="34" charset="-122"/>
                <a:ea typeface="微软雅黑" panose="020B0503020204020204" pitchFamily="34" charset="-122"/>
              </a:rPr>
              <a:t>城市安排</a:t>
            </a:r>
            <a:r>
              <a:rPr lang="en-US" altLang="zh-CN" b="1" noProof="1" smtClean="0">
                <a:solidFill>
                  <a:schemeClr val="bg1"/>
                </a:solidFill>
                <a:latin typeface="微软雅黑" panose="020B0503020204020204" pitchFamily="34" charset="-122"/>
                <a:ea typeface="微软雅黑" panose="020B0503020204020204" pitchFamily="34" charset="-122"/>
              </a:rPr>
              <a:t>5000</a:t>
            </a:r>
            <a:r>
              <a:rPr lang="zh-CN" altLang="en-US" b="1" noProof="1">
                <a:solidFill>
                  <a:schemeClr val="bg1"/>
                </a:solidFill>
                <a:latin typeface="微软雅黑" panose="020B0503020204020204" pitchFamily="34" charset="-122"/>
                <a:ea typeface="微软雅黑" panose="020B0503020204020204" pitchFamily="34" charset="-122"/>
              </a:rPr>
              <a:t>万</a:t>
            </a:r>
            <a:r>
              <a:rPr lang="zh-CN" altLang="en-US" b="1" noProof="1">
                <a:solidFill>
                  <a:schemeClr val="bg1"/>
                </a:solidFill>
                <a:latin typeface="微软雅黑" panose="020B0503020204020204" pitchFamily="34" charset="-122"/>
                <a:ea typeface="微软雅黑" panose="020B0503020204020204" pitchFamily="34" charset="-122"/>
              </a:rPr>
              <a:t>元</a:t>
            </a:r>
            <a:r>
              <a:rPr lang="zh-CN" altLang="en-US" b="1" noProof="1" smtClean="0">
                <a:solidFill>
                  <a:schemeClr val="bg1"/>
                </a:solidFill>
                <a:latin typeface="微软雅黑" panose="020B0503020204020204" pitchFamily="34" charset="-122"/>
                <a:ea typeface="微软雅黑" panose="020B0503020204020204" pitchFamily="34" charset="-122"/>
              </a:rPr>
              <a:t>给予支持</a:t>
            </a:r>
            <a:endParaRPr lang="zh-CN" altLang="en-US" b="1" noProof="1">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4622800" y="3890963"/>
            <a:ext cx="3579813" cy="566737"/>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2800" dirty="0">
                <a:latin typeface="Impact" panose="020B0806030902050204" pitchFamily="34" charset="0"/>
              </a:rPr>
              <a:t>4</a:t>
            </a:r>
            <a:endParaRPr lang="zh-CN" altLang="en-US" sz="2800" dirty="0">
              <a:latin typeface="Impact" panose="020B0806030902050204" pitchFamily="34" charset="0"/>
            </a:endParaRPr>
          </a:p>
        </p:txBody>
      </p:sp>
      <p:sp>
        <p:nvSpPr>
          <p:cNvPr id="34" name="矩形 33"/>
          <p:cNvSpPr/>
          <p:nvPr/>
        </p:nvSpPr>
        <p:spPr>
          <a:xfrm>
            <a:off x="4622800" y="4457700"/>
            <a:ext cx="3579813" cy="1870075"/>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buFontTx/>
              <a:buNone/>
              <a:defRPr/>
            </a:pP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每年重点实施</a:t>
            </a:r>
            <a:r>
              <a:rPr lang="en-US" altLang="zh-CN"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100</a:t>
            </a: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个优势传统产业技术改造项目</a:t>
            </a:r>
          </a:p>
        </p:txBody>
      </p:sp>
      <p:sp>
        <p:nvSpPr>
          <p:cNvPr id="35" name="矩形 34"/>
          <p:cNvSpPr/>
          <p:nvPr/>
        </p:nvSpPr>
        <p:spPr>
          <a:xfrm>
            <a:off x="8326438" y="3890963"/>
            <a:ext cx="3579812" cy="566737"/>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2800" dirty="0">
                <a:latin typeface="Impact" panose="020B0806030902050204" pitchFamily="34" charset="0"/>
              </a:rPr>
              <a:t>5</a:t>
            </a:r>
            <a:endParaRPr lang="zh-CN" altLang="en-US" sz="2800" dirty="0">
              <a:latin typeface="Impact" panose="020B0806030902050204" pitchFamily="34" charset="0"/>
            </a:endParaRPr>
          </a:p>
        </p:txBody>
      </p:sp>
      <p:sp>
        <p:nvSpPr>
          <p:cNvPr id="36" name="矩形 35"/>
          <p:cNvSpPr/>
          <p:nvPr/>
        </p:nvSpPr>
        <p:spPr>
          <a:xfrm>
            <a:off x="8326438" y="4457700"/>
            <a:ext cx="3579812" cy="1870075"/>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buFontTx/>
              <a:buNone/>
              <a:defRPr/>
            </a:pP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支持有关设区市开展行业智能化绿色化改造试点，总结推广典型经验</a:t>
            </a:r>
          </a:p>
        </p:txBody>
      </p:sp>
      <p:sp>
        <p:nvSpPr>
          <p:cNvPr id="37" name="矩形 36"/>
          <p:cNvSpPr/>
          <p:nvPr/>
        </p:nvSpPr>
        <p:spPr>
          <a:xfrm>
            <a:off x="6983413" y="1200150"/>
            <a:ext cx="4322762" cy="5651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2800" dirty="0">
                <a:latin typeface="Impact" panose="020B0806030902050204" pitchFamily="34" charset="0"/>
              </a:rPr>
              <a:t>3</a:t>
            </a:r>
            <a:endParaRPr lang="zh-CN" altLang="en-US" sz="2800" dirty="0">
              <a:latin typeface="Impact" panose="020B0806030902050204" pitchFamily="34" charset="0"/>
            </a:endParaRPr>
          </a:p>
        </p:txBody>
      </p:sp>
      <p:sp>
        <p:nvSpPr>
          <p:cNvPr id="38" name="矩形 37"/>
          <p:cNvSpPr/>
          <p:nvPr/>
        </p:nvSpPr>
        <p:spPr>
          <a:xfrm>
            <a:off x="6983413" y="1765300"/>
            <a:ext cx="4322762" cy="1871663"/>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buFontTx/>
              <a:buNone/>
              <a:defRPr/>
            </a:pP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支持改造提升优势传统产业，切实发挥工业企业技术改造综合奖补政策导向作用，“十三五”期间省级财政专项安排</a:t>
            </a:r>
            <a:r>
              <a:rPr lang="en-US" altLang="zh-CN"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20</a:t>
            </a: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亿元，引导企业加大投入加快改造升级</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31747"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31748" name="文本框 17"/>
          <p:cNvSpPr txBox="1">
            <a:spLocks noChangeArrowheads="1"/>
          </p:cNvSpPr>
          <p:nvPr/>
        </p:nvSpPr>
        <p:spPr bwMode="auto">
          <a:xfrm>
            <a:off x="19050" y="122238"/>
            <a:ext cx="6632575" cy="584200"/>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（十三）加快发展现代生产服务业</a:t>
            </a:r>
          </a:p>
        </p:txBody>
      </p:sp>
      <p:sp>
        <p:nvSpPr>
          <p:cNvPr id="38" name="矩形 37"/>
          <p:cNvSpPr/>
          <p:nvPr/>
        </p:nvSpPr>
        <p:spPr>
          <a:xfrm>
            <a:off x="849313" y="4167188"/>
            <a:ext cx="3135312" cy="520700"/>
          </a:xfrm>
          <a:prstGeom prst="rect">
            <a:avLst/>
          </a:prstGeom>
        </p:spPr>
        <p:txBody>
          <a:bodyPr lIns="0" tIns="0" rIns="0" bIns="0"/>
          <a:lstStyle/>
          <a:p>
            <a:pPr algn="just" eaLnBrk="0" hangingPunct="0">
              <a:lnSpc>
                <a:spcPct val="150000"/>
              </a:lnSpc>
              <a:spcBef>
                <a:spcPts val="0"/>
              </a:spcBef>
              <a:buFontTx/>
              <a:buNone/>
              <a:defRPr/>
            </a:pPr>
            <a:r>
              <a:rPr lang="zh-CN" altLang="en-US" b="1" kern="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支持发展生产性服务业</a:t>
            </a:r>
          </a:p>
        </p:txBody>
      </p:sp>
      <p:sp>
        <p:nvSpPr>
          <p:cNvPr id="36" name="对角圆角矩形 3"/>
          <p:cNvSpPr/>
          <p:nvPr/>
        </p:nvSpPr>
        <p:spPr bwMode="auto">
          <a:xfrm>
            <a:off x="4941888" y="1714500"/>
            <a:ext cx="2087562" cy="1439863"/>
          </a:xfrm>
          <a:prstGeom prst="round2DiagRect">
            <a:avLst>
              <a:gd name="adj1" fmla="val 21114"/>
              <a:gd name="adj2" fmla="val 0"/>
            </a:avLst>
          </a:prstGeom>
          <a:blipFill dpi="0" rotWithShape="1">
            <a:blip r:embed="rId2"/>
            <a:srcRect/>
            <a:stretch>
              <a:fillRect/>
            </a:stretch>
          </a:blipFill>
          <a:ln w="3175">
            <a:noFill/>
          </a:ln>
          <a:effectLst>
            <a:outerShdw blurRad="50800" dist="38100" dir="2700000" algn="tl" rotWithShape="0">
              <a:prstClr val="black">
                <a:alpha val="30000"/>
              </a:prstClr>
            </a:outerShdw>
          </a:effectLst>
        </p:spPr>
        <p:txBody>
          <a:bodyPr anchor="ctr"/>
          <a:lstStyle/>
          <a:p>
            <a:pPr algn="ctr" fontAlgn="auto">
              <a:spcAft>
                <a:spcPts val="0"/>
              </a:spcAft>
              <a:buFontTx/>
              <a:buNone/>
              <a:defRPr/>
            </a:pPr>
            <a:endParaRPr lang="zh-CN" altLang="en-US">
              <a:solidFill>
                <a:srgbClr val="FFFFFF"/>
              </a:solidFill>
              <a:latin typeface="+mn-lt"/>
              <a:ea typeface="+mn-ea"/>
            </a:endParaRPr>
          </a:p>
        </p:txBody>
      </p:sp>
      <p:sp>
        <p:nvSpPr>
          <p:cNvPr id="39" name="矩形 38"/>
          <p:cNvSpPr/>
          <p:nvPr/>
        </p:nvSpPr>
        <p:spPr>
          <a:xfrm>
            <a:off x="4144963" y="3749675"/>
            <a:ext cx="3902075" cy="1616982"/>
          </a:xfrm>
          <a:prstGeom prst="rect">
            <a:avLst/>
          </a:prstGeom>
        </p:spPr>
        <p:txBody>
          <a:bodyPr lIns="0" tIns="0" rIns="0" bIns="0"/>
          <a:lstStyle/>
          <a:p>
            <a:pPr algn="just" eaLnBrk="0" hangingPunct="0">
              <a:lnSpc>
                <a:spcPct val="150000"/>
              </a:lnSpc>
              <a:spcBef>
                <a:spcPts val="0"/>
              </a:spcBef>
              <a:buFontTx/>
              <a:buNone/>
              <a:defRPr/>
            </a:pPr>
            <a:r>
              <a:rPr lang="zh-CN" altLang="en-US" b="1" kern="0" dirty="0" smtClean="0">
                <a:solidFill>
                  <a:srgbClr val="00B0F0"/>
                </a:solidFill>
                <a:latin typeface="微软雅黑" panose="020B0503020204020204" pitchFamily="34" charset="-122"/>
                <a:ea typeface="微软雅黑" panose="020B0503020204020204" pitchFamily="34" charset="-122"/>
                <a:cs typeface="Arial" panose="020B0604020202020204" pitchFamily="34" charset="0"/>
              </a:rPr>
              <a:t>符合条件的科技型</a:t>
            </a:r>
            <a:r>
              <a:rPr lang="zh-CN" altLang="en-US"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、创新型生产性服务业企业和事业单位，可申请认定为高新技术企业，享受15%的企业所得税优惠税率</a:t>
            </a:r>
          </a:p>
        </p:txBody>
      </p:sp>
      <p:sp>
        <p:nvSpPr>
          <p:cNvPr id="37" name="对角圆角矩形 4"/>
          <p:cNvSpPr/>
          <p:nvPr/>
        </p:nvSpPr>
        <p:spPr bwMode="auto">
          <a:xfrm>
            <a:off x="8915400" y="1714500"/>
            <a:ext cx="2089150" cy="1439863"/>
          </a:xfrm>
          <a:prstGeom prst="round2DiagRect">
            <a:avLst>
              <a:gd name="adj1" fmla="val 20233"/>
              <a:gd name="adj2" fmla="val 0"/>
            </a:avLst>
          </a:prstGeom>
          <a:blipFill dpi="0" rotWithShape="1">
            <a:blip r:embed="rId3" cstate="print"/>
            <a:srcRect/>
            <a:stretch>
              <a:fillRect/>
            </a:stretch>
          </a:blipFill>
          <a:ln w="3175">
            <a:noFill/>
          </a:ln>
          <a:effectLst>
            <a:outerShdw blurRad="50800" dist="38100" dir="2700000" algn="tl" rotWithShape="0">
              <a:prstClr val="black">
                <a:alpha val="30000"/>
              </a:prstClr>
            </a:outerShdw>
          </a:effectLst>
        </p:spPr>
        <p:txBody>
          <a:bodyPr anchor="ctr"/>
          <a:lstStyle/>
          <a:p>
            <a:pPr algn="ctr" fontAlgn="auto">
              <a:spcAft>
                <a:spcPts val="0"/>
              </a:spcAft>
              <a:buFontTx/>
              <a:buNone/>
              <a:defRPr/>
            </a:pPr>
            <a:endParaRPr lang="zh-CN" altLang="en-US">
              <a:solidFill>
                <a:srgbClr val="FFFFFF"/>
              </a:solidFill>
              <a:latin typeface="+mn-lt"/>
              <a:ea typeface="+mn-ea"/>
            </a:endParaRPr>
          </a:p>
        </p:txBody>
      </p:sp>
      <p:sp>
        <p:nvSpPr>
          <p:cNvPr id="40" name="矩形 39"/>
          <p:cNvSpPr/>
          <p:nvPr/>
        </p:nvSpPr>
        <p:spPr>
          <a:xfrm>
            <a:off x="8442325" y="3536950"/>
            <a:ext cx="3232150" cy="2173288"/>
          </a:xfrm>
          <a:prstGeom prst="rect">
            <a:avLst/>
          </a:prstGeom>
        </p:spPr>
        <p:txBody>
          <a:bodyPr lIns="0" tIns="0" rIns="0" bIns="0"/>
          <a:lstStyle/>
          <a:p>
            <a:pPr algn="just" eaLnBrk="0" hangingPunct="0">
              <a:lnSpc>
                <a:spcPct val="150000"/>
              </a:lnSpc>
              <a:spcBef>
                <a:spcPts val="0"/>
              </a:spcBef>
              <a:buFontTx/>
              <a:buNone/>
              <a:defRPr/>
            </a:pPr>
            <a:r>
              <a:rPr lang="zh-CN" altLang="en-US" b="1" kern="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符合条件的生产性</a:t>
            </a:r>
            <a:r>
              <a:rPr lang="zh-CN" altLang="en-US" b="1" kern="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服务业重点领域企业，可在水电气等方面享受与工业企业同城同价政策，可申请参与电力用户与发电企业直接交易试点</a:t>
            </a:r>
          </a:p>
        </p:txBody>
      </p:sp>
      <p:cxnSp>
        <p:nvCxnSpPr>
          <p:cNvPr id="3" name="直接连接符 2"/>
          <p:cNvCxnSpPr/>
          <p:nvPr/>
        </p:nvCxnSpPr>
        <p:spPr>
          <a:xfrm>
            <a:off x="3748374" y="1714453"/>
            <a:ext cx="2650" cy="4350126"/>
          </a:xfrm>
          <a:prstGeom prst="line">
            <a:avLst/>
          </a:prstGeom>
          <a:ln>
            <a:gradFill flip="none" rotWithShape="1">
              <a:gsLst>
                <a:gs pos="0">
                  <a:schemeClr val="accent1">
                    <a:alpha val="0"/>
                  </a:schemeClr>
                </a:gs>
                <a:gs pos="54000">
                  <a:schemeClr val="accent1"/>
                </a:gs>
                <a:gs pos="100000">
                  <a:schemeClr val="accent1">
                    <a:alpha val="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220678" y="1890348"/>
            <a:ext cx="2650" cy="4350125"/>
          </a:xfrm>
          <a:prstGeom prst="line">
            <a:avLst/>
          </a:prstGeom>
          <a:ln>
            <a:gradFill flip="none" rotWithShape="1">
              <a:gsLst>
                <a:gs pos="0">
                  <a:schemeClr val="accent1">
                    <a:alpha val="0"/>
                  </a:schemeClr>
                </a:gs>
                <a:gs pos="54000">
                  <a:schemeClr val="accent1"/>
                </a:gs>
                <a:gs pos="100000">
                  <a:schemeClr val="accent1">
                    <a:alpha val="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2783" name="KSO_Shape"/>
          <p:cNvSpPr>
            <a:spLocks noChangeArrowheads="1"/>
          </p:cNvSpPr>
          <p:nvPr/>
        </p:nvSpPr>
        <p:spPr bwMode="auto">
          <a:xfrm>
            <a:off x="849313" y="1843088"/>
            <a:ext cx="2219325" cy="1311275"/>
          </a:xfrm>
          <a:custGeom>
            <a:avLst/>
            <a:gdLst/>
            <a:ahLst/>
            <a:cxnLst>
              <a:cxn ang="0">
                <a:pos x="299250" y="0"/>
              </a:cxn>
              <a:cxn ang="0">
                <a:pos x="3040062" y="0"/>
              </a:cxn>
              <a:cxn ang="0">
                <a:pos x="3040062" y="1496213"/>
              </a:cxn>
              <a:cxn ang="0">
                <a:pos x="2740812" y="1795463"/>
              </a:cxn>
              <a:cxn ang="0">
                <a:pos x="0" y="1795463"/>
              </a:cxn>
              <a:cxn ang="0">
                <a:pos x="0" y="299250"/>
              </a:cxn>
              <a:cxn ang="0">
                <a:pos x="299250" y="0"/>
              </a:cxn>
            </a:cxnLst>
            <a:rect l="0" t="0" r="r" b="b"/>
            <a:pathLst>
              <a:path w="3040062" h="1795463">
                <a:moveTo>
                  <a:pt x="299250" y="0"/>
                </a:moveTo>
                <a:lnTo>
                  <a:pt x="3040062" y="0"/>
                </a:lnTo>
                <a:lnTo>
                  <a:pt x="3040062" y="1496213"/>
                </a:lnTo>
                <a:cubicBezTo>
                  <a:pt x="3040062" y="1661484"/>
                  <a:pt x="2906083" y="1795463"/>
                  <a:pt x="2740812" y="1795463"/>
                </a:cubicBezTo>
                <a:lnTo>
                  <a:pt x="0" y="1795463"/>
                </a:lnTo>
                <a:lnTo>
                  <a:pt x="0" y="299250"/>
                </a:lnTo>
                <a:cubicBezTo>
                  <a:pt x="0" y="133979"/>
                  <a:pt x="133979" y="0"/>
                  <a:pt x="299250" y="0"/>
                </a:cubicBezTo>
                <a:close/>
              </a:path>
            </a:pathLst>
          </a:custGeom>
          <a:blipFill dpi="0" rotWithShape="1">
            <a:blip r:embed="rId4"/>
            <a:srcRect/>
            <a:stretch>
              <a:fillRect/>
            </a:stretch>
          </a:blipFill>
          <a:ln w="38100">
            <a:solidFill>
              <a:srgbClr val="FAFAFA"/>
            </a:solidFill>
            <a:miter lim="800000"/>
            <a:headEnd/>
            <a:tailEnd/>
          </a:ln>
          <a:effectLst>
            <a:outerShdw sx="102000" sy="102000" algn="ctr" rotWithShape="0">
              <a:srgbClr val="000000">
                <a:alpha val="12000"/>
              </a:srgbClr>
            </a:outerShdw>
          </a:effectLst>
        </p:spPr>
        <p:txBody>
          <a:bodyPr/>
          <a:lstStyle/>
          <a:p>
            <a:pPr>
              <a:defRPr/>
            </a:pP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14339"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22" name="标题 1"/>
          <p:cNvSpPr txBox="1"/>
          <p:nvPr/>
        </p:nvSpPr>
        <p:spPr>
          <a:xfrm>
            <a:off x="144463" y="677863"/>
            <a:ext cx="3841750" cy="70008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buFontTx/>
              <a:buNone/>
              <a:defRPr/>
            </a:pPr>
            <a:r>
              <a:rPr lang="zh-CN" altLang="en-US" sz="3200" b="1" dirty="0">
                <a:solidFill>
                  <a:schemeClr val="accent1">
                    <a:lumMod val="75000"/>
                  </a:schemeClr>
                </a:solidFill>
                <a:latin typeface="Arial Black" panose="020B0A04020102020204" pitchFamily="34" charset="0"/>
                <a:ea typeface="微软雅黑" panose="020B0503020204020204" pitchFamily="34" charset="-122"/>
              </a:rPr>
              <a:t>落实七大任务</a:t>
            </a:r>
            <a:endParaRPr lang="en-US" altLang="zh-CN" sz="3200" b="1" dirty="0">
              <a:solidFill>
                <a:schemeClr val="accent1">
                  <a:lumMod val="75000"/>
                </a:schemeClr>
              </a:solidFill>
              <a:latin typeface="Arial Black" panose="020B0A04020102020204" pitchFamily="34" charset="0"/>
              <a:ea typeface="微软雅黑" panose="020B0503020204020204" pitchFamily="34" charset="-122"/>
            </a:endParaRPr>
          </a:p>
        </p:txBody>
      </p:sp>
      <p:grpSp>
        <p:nvGrpSpPr>
          <p:cNvPr id="14341" name="组合 2"/>
          <p:cNvGrpSpPr>
            <a:grpSpLocks/>
          </p:cNvGrpSpPr>
          <p:nvPr/>
        </p:nvGrpSpPr>
        <p:grpSpPr bwMode="auto">
          <a:xfrm>
            <a:off x="1633538" y="1146175"/>
            <a:ext cx="8377237" cy="5470525"/>
            <a:chOff x="2608850" y="1146283"/>
            <a:chExt cx="6271846" cy="5470830"/>
          </a:xfrm>
        </p:grpSpPr>
        <p:cxnSp>
          <p:nvCxnSpPr>
            <p:cNvPr id="24" name="直接连接符 23"/>
            <p:cNvCxnSpPr/>
            <p:nvPr/>
          </p:nvCxnSpPr>
          <p:spPr>
            <a:xfrm rot="5400000" flipH="1" flipV="1">
              <a:off x="3062156" y="3809289"/>
              <a:ext cx="5353348" cy="27336"/>
            </a:xfrm>
            <a:prstGeom prst="line">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343" name="图片 25"/>
            <p:cNvPicPr>
              <a:picLocks noChangeAspect="1" noChangeArrowheads="1"/>
            </p:cNvPicPr>
            <p:nvPr/>
          </p:nvPicPr>
          <p:blipFill>
            <a:blip r:embed="rId2"/>
            <a:srcRect/>
            <a:stretch>
              <a:fillRect/>
            </a:stretch>
          </p:blipFill>
          <p:spPr bwMode="auto">
            <a:xfrm>
              <a:off x="5728603" y="5952422"/>
              <a:ext cx="2900825" cy="664691"/>
            </a:xfrm>
            <a:prstGeom prst="rect">
              <a:avLst/>
            </a:prstGeom>
            <a:noFill/>
            <a:ln w="9525">
              <a:noFill/>
              <a:miter lim="800000"/>
              <a:headEnd/>
              <a:tailEnd/>
            </a:ln>
          </p:spPr>
        </p:pic>
        <p:pic>
          <p:nvPicPr>
            <p:cNvPr id="14344" name="图片 26"/>
            <p:cNvPicPr>
              <a:picLocks noChangeAspect="1" noChangeArrowheads="1"/>
            </p:cNvPicPr>
            <p:nvPr/>
          </p:nvPicPr>
          <p:blipFill>
            <a:blip r:embed="rId2"/>
            <a:srcRect/>
            <a:stretch>
              <a:fillRect/>
            </a:stretch>
          </p:blipFill>
          <p:spPr bwMode="auto">
            <a:xfrm>
              <a:off x="5728603" y="4499532"/>
              <a:ext cx="2900825" cy="663043"/>
            </a:xfrm>
            <a:prstGeom prst="rect">
              <a:avLst/>
            </a:prstGeom>
            <a:noFill/>
            <a:ln w="9525">
              <a:noFill/>
              <a:miter lim="800000"/>
              <a:headEnd/>
              <a:tailEnd/>
            </a:ln>
          </p:spPr>
        </p:pic>
        <p:pic>
          <p:nvPicPr>
            <p:cNvPr id="14345" name="图片 27"/>
            <p:cNvPicPr>
              <a:picLocks noChangeAspect="1" noChangeArrowheads="1"/>
            </p:cNvPicPr>
            <p:nvPr/>
          </p:nvPicPr>
          <p:blipFill>
            <a:blip r:embed="rId2"/>
            <a:srcRect/>
            <a:stretch>
              <a:fillRect/>
            </a:stretch>
          </p:blipFill>
          <p:spPr bwMode="auto">
            <a:xfrm>
              <a:off x="5724405" y="2869950"/>
              <a:ext cx="2900825" cy="663043"/>
            </a:xfrm>
            <a:prstGeom prst="rect">
              <a:avLst/>
            </a:prstGeom>
            <a:noFill/>
            <a:ln w="9525">
              <a:noFill/>
              <a:miter lim="800000"/>
              <a:headEnd/>
              <a:tailEnd/>
            </a:ln>
          </p:spPr>
        </p:pic>
        <p:pic>
          <p:nvPicPr>
            <p:cNvPr id="14346" name="图片 28"/>
            <p:cNvPicPr>
              <a:picLocks noChangeAspect="1" noChangeArrowheads="1"/>
            </p:cNvPicPr>
            <p:nvPr/>
          </p:nvPicPr>
          <p:blipFill>
            <a:blip r:embed="rId3"/>
            <a:srcRect/>
            <a:stretch>
              <a:fillRect/>
            </a:stretch>
          </p:blipFill>
          <p:spPr bwMode="auto">
            <a:xfrm>
              <a:off x="2608850" y="5239691"/>
              <a:ext cx="3127517" cy="666341"/>
            </a:xfrm>
            <a:prstGeom prst="rect">
              <a:avLst/>
            </a:prstGeom>
            <a:noFill/>
            <a:ln w="9525">
              <a:noFill/>
              <a:miter lim="800000"/>
              <a:headEnd/>
              <a:tailEnd/>
            </a:ln>
          </p:spPr>
        </p:pic>
        <p:pic>
          <p:nvPicPr>
            <p:cNvPr id="14347" name="图片 29"/>
            <p:cNvPicPr>
              <a:picLocks noChangeAspect="1" noChangeArrowheads="1"/>
            </p:cNvPicPr>
            <p:nvPr/>
          </p:nvPicPr>
          <p:blipFill>
            <a:blip r:embed="rId3"/>
            <a:srcRect/>
            <a:stretch>
              <a:fillRect/>
            </a:stretch>
          </p:blipFill>
          <p:spPr bwMode="auto">
            <a:xfrm>
              <a:off x="2608850" y="3679795"/>
              <a:ext cx="3127517" cy="666341"/>
            </a:xfrm>
            <a:prstGeom prst="rect">
              <a:avLst/>
            </a:prstGeom>
            <a:noFill/>
            <a:ln w="9525">
              <a:noFill/>
              <a:miter lim="800000"/>
              <a:headEnd/>
              <a:tailEnd/>
            </a:ln>
          </p:spPr>
        </p:pic>
        <p:sp>
          <p:nvSpPr>
            <p:cNvPr id="14348" name="Freeform 56"/>
            <p:cNvSpPr>
              <a:spLocks noChangeArrowheads="1"/>
            </p:cNvSpPr>
            <p:nvPr/>
          </p:nvSpPr>
          <p:spPr bwMode="auto">
            <a:xfrm>
              <a:off x="6156800" y="2861702"/>
              <a:ext cx="2703518" cy="377704"/>
            </a:xfrm>
            <a:custGeom>
              <a:avLst/>
              <a:gdLst>
                <a:gd name="T0" fmla="*/ 2147483647 w 2385"/>
                <a:gd name="T1" fmla="*/ 0 h 425"/>
                <a:gd name="T2" fmla="*/ 0 w 2385"/>
                <a:gd name="T3" fmla="*/ 0 h 425"/>
                <a:gd name="T4" fmla="*/ 0 w 2385"/>
                <a:gd name="T5" fmla="*/ 2147483647 h 425"/>
                <a:gd name="T6" fmla="*/ 2147483647 w 2385"/>
                <a:gd name="T7" fmla="*/ 2147483647 h 425"/>
                <a:gd name="T8" fmla="*/ 2147483647 w 2385"/>
                <a:gd name="T9" fmla="*/ 2147483647 h 425"/>
                <a:gd name="T10" fmla="*/ 2147483647 w 2385"/>
                <a:gd name="T11" fmla="*/ 2147483647 h 425"/>
                <a:gd name="T12" fmla="*/ 2147483647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solidFill>
            <a:ln w="9525">
              <a:noFill/>
              <a:miter lim="800000"/>
              <a:headEnd/>
              <a:tailEnd/>
            </a:ln>
          </p:spPr>
          <p:txBody>
            <a:bodyPr lIns="108000" tIns="0" rIns="0" bIns="36000" anchor="ctr"/>
            <a:lstStyle/>
            <a:p>
              <a:pPr algn="ctr" eaLnBrk="0" hangingPunct="0">
                <a:lnSpc>
                  <a:spcPct val="150000"/>
                </a:lnSpc>
              </a:pPr>
              <a:r>
                <a:rPr lang="zh-CN" altLang="en-US" b="1">
                  <a:solidFill>
                    <a:schemeClr val="bg1"/>
                  </a:solidFill>
                  <a:latin typeface="微软雅黑" pitchFamily="34" charset="-122"/>
                  <a:ea typeface="微软雅黑" pitchFamily="34" charset="-122"/>
                </a:rPr>
                <a:t>鼓励企业对标定位做优做强</a:t>
              </a:r>
            </a:p>
          </p:txBody>
        </p:sp>
        <p:sp>
          <p:nvSpPr>
            <p:cNvPr id="32" name="任意多边形 12"/>
            <p:cNvSpPr/>
            <p:nvPr/>
          </p:nvSpPr>
          <p:spPr bwMode="auto">
            <a:xfrm>
              <a:off x="5323441" y="2862467"/>
              <a:ext cx="833156" cy="474688"/>
            </a:xfrm>
            <a:custGeom>
              <a:avLst/>
              <a:gdLst>
                <a:gd name="connsiteX0" fmla="*/ 27417 w 628879"/>
                <a:gd name="connsiteY0" fmla="*/ 0 h 456686"/>
                <a:gd name="connsiteX1" fmla="*/ 628879 w 628879"/>
                <a:gd name="connsiteY1" fmla="*/ 0 h 456686"/>
                <a:gd name="connsiteX2" fmla="*/ 628879 w 628879"/>
                <a:gd name="connsiteY2" fmla="*/ 363852 h 456686"/>
                <a:gd name="connsiteX3" fmla="*/ 433433 w 628879"/>
                <a:gd name="connsiteY3" fmla="*/ 363852 h 456686"/>
                <a:gd name="connsiteX4" fmla="*/ 407274 w 628879"/>
                <a:gd name="connsiteY4" fmla="*/ 363852 h 456686"/>
                <a:gd name="connsiteX5" fmla="*/ 314440 w 628879"/>
                <a:gd name="connsiteY5" fmla="*/ 456686 h 456686"/>
                <a:gd name="connsiteX6" fmla="*/ 221606 w 628879"/>
                <a:gd name="connsiteY6" fmla="*/ 363852 h 456686"/>
                <a:gd name="connsiteX7" fmla="*/ 133289 w 628879"/>
                <a:gd name="connsiteY7" fmla="*/ 363852 h 456686"/>
                <a:gd name="connsiteX8" fmla="*/ 27417 w 628879"/>
                <a:gd name="connsiteY8" fmla="*/ 363852 h 456686"/>
                <a:gd name="connsiteX9" fmla="*/ 0 w 628879"/>
                <a:gd name="connsiteY9" fmla="*/ 336456 h 456686"/>
                <a:gd name="connsiteX10" fmla="*/ 0 w 628879"/>
                <a:gd name="connsiteY10" fmla="*/ 27396 h 456686"/>
                <a:gd name="connsiteX11" fmla="*/ 27417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27417" y="0"/>
                  </a:moveTo>
                  <a:lnTo>
                    <a:pt x="628879" y="0"/>
                  </a:lnTo>
                  <a:cubicBezTo>
                    <a:pt x="628879" y="0"/>
                    <a:pt x="628879" y="0"/>
                    <a:pt x="628879" y="363852"/>
                  </a:cubicBezTo>
                  <a:cubicBezTo>
                    <a:pt x="628879" y="363852"/>
                    <a:pt x="628879" y="363852"/>
                    <a:pt x="433433" y="363852"/>
                  </a:cubicBezTo>
                  <a:lnTo>
                    <a:pt x="407274" y="363852"/>
                  </a:lnTo>
                  <a:lnTo>
                    <a:pt x="314440" y="456686"/>
                  </a:lnTo>
                  <a:lnTo>
                    <a:pt x="221606" y="363852"/>
                  </a:lnTo>
                  <a:lnTo>
                    <a:pt x="133289" y="363852"/>
                  </a:lnTo>
                  <a:cubicBezTo>
                    <a:pt x="100250" y="363852"/>
                    <a:pt x="65008" y="363852"/>
                    <a:pt x="27417" y="363852"/>
                  </a:cubicBezTo>
                  <a:cubicBezTo>
                    <a:pt x="11995" y="363852"/>
                    <a:pt x="0" y="351866"/>
                    <a:pt x="0" y="336456"/>
                  </a:cubicBezTo>
                  <a:cubicBezTo>
                    <a:pt x="0" y="336456"/>
                    <a:pt x="0" y="336456"/>
                    <a:pt x="0" y="27396"/>
                  </a:cubicBezTo>
                  <a:cubicBezTo>
                    <a:pt x="0" y="12842"/>
                    <a:pt x="11995" y="0"/>
                    <a:pt x="27417"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eaLnBrk="0" hangingPunct="0">
                <a:buFontTx/>
                <a:buNone/>
                <a:defRPr/>
              </a:pPr>
              <a:r>
                <a:rPr lang="zh-CN" altLang="en-US" b="1" dirty="0">
                  <a:solidFill>
                    <a:srgbClr val="1570C1"/>
                  </a:solidFill>
                  <a:latin typeface="微软雅黑" panose="020B0503020204020204" pitchFamily="34" charset="-122"/>
                  <a:ea typeface="微软雅黑" panose="020B0503020204020204" pitchFamily="34" charset="-122"/>
                </a:rPr>
                <a:t>三</a:t>
              </a:r>
            </a:p>
          </p:txBody>
        </p:sp>
        <p:sp>
          <p:nvSpPr>
            <p:cNvPr id="14350" name="Freeform 59"/>
            <p:cNvSpPr>
              <a:spLocks noChangeArrowheads="1"/>
            </p:cNvSpPr>
            <p:nvPr/>
          </p:nvSpPr>
          <p:spPr bwMode="auto">
            <a:xfrm>
              <a:off x="6153032" y="4480219"/>
              <a:ext cx="2702706" cy="377846"/>
            </a:xfrm>
            <a:custGeom>
              <a:avLst/>
              <a:gdLst>
                <a:gd name="T0" fmla="*/ 2666443 w 2385"/>
                <a:gd name="T1" fmla="*/ 0 h 425"/>
                <a:gd name="T2" fmla="*/ 0 w 2385"/>
                <a:gd name="T3" fmla="*/ 0 h 425"/>
                <a:gd name="T4" fmla="*/ 0 w 2385"/>
                <a:gd name="T5" fmla="*/ 377846 h 425"/>
                <a:gd name="T6" fmla="*/ 2666443 w 2385"/>
                <a:gd name="T7" fmla="*/ 377846 h 425"/>
                <a:gd name="T8" fmla="*/ 2702706 w 2385"/>
                <a:gd name="T9" fmla="*/ 349396 h 425"/>
                <a:gd name="T10" fmla="*/ 2702706 w 2385"/>
                <a:gd name="T11" fmla="*/ 28450 h 425"/>
                <a:gd name="T12" fmla="*/ 2666443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2353" y="0"/>
                  </a:moveTo>
                  <a:cubicBezTo>
                    <a:pt x="0" y="0"/>
                    <a:pt x="0" y="0"/>
                    <a:pt x="0" y="0"/>
                  </a:cubicBezTo>
                  <a:cubicBezTo>
                    <a:pt x="0" y="425"/>
                    <a:pt x="0" y="425"/>
                    <a:pt x="0" y="425"/>
                  </a:cubicBezTo>
                  <a:cubicBezTo>
                    <a:pt x="2353" y="425"/>
                    <a:pt x="2353" y="425"/>
                    <a:pt x="2353" y="425"/>
                  </a:cubicBezTo>
                  <a:cubicBezTo>
                    <a:pt x="2371" y="425"/>
                    <a:pt x="2385" y="411"/>
                    <a:pt x="2385" y="393"/>
                  </a:cubicBezTo>
                  <a:cubicBezTo>
                    <a:pt x="2385" y="32"/>
                    <a:pt x="2385" y="32"/>
                    <a:pt x="2385" y="32"/>
                  </a:cubicBezTo>
                  <a:cubicBezTo>
                    <a:pt x="2385" y="15"/>
                    <a:pt x="2371" y="0"/>
                    <a:pt x="2353" y="0"/>
                  </a:cubicBezTo>
                  <a:close/>
                </a:path>
              </a:pathLst>
            </a:custGeom>
            <a:solidFill>
              <a:schemeClr val="accent1"/>
            </a:solidFill>
            <a:ln w="9525">
              <a:noFill/>
              <a:miter lim="800000"/>
              <a:headEnd/>
              <a:tailEnd/>
            </a:ln>
          </p:spPr>
          <p:txBody>
            <a:bodyPr lIns="108000" tIns="0" rIns="0" bIns="36000" anchor="ctr"/>
            <a:lstStyle/>
            <a:p>
              <a:pPr algn="ctr" eaLnBrk="0" hangingPunct="0">
                <a:lnSpc>
                  <a:spcPct val="150000"/>
                </a:lnSpc>
                <a:buFontTx/>
                <a:buNone/>
              </a:pPr>
              <a:r>
                <a:rPr lang="zh-CN" altLang="en-US" b="1">
                  <a:solidFill>
                    <a:schemeClr val="bg1"/>
                  </a:solidFill>
                  <a:latin typeface="微软雅黑" pitchFamily="34" charset="-122"/>
                  <a:ea typeface="微软雅黑" pitchFamily="34" charset="-122"/>
                </a:rPr>
                <a:t>推进产业绿色低碳循环发展</a:t>
              </a:r>
            </a:p>
          </p:txBody>
        </p:sp>
        <p:sp>
          <p:nvSpPr>
            <p:cNvPr id="34" name="任意多边形 14"/>
            <p:cNvSpPr/>
            <p:nvPr/>
          </p:nvSpPr>
          <p:spPr bwMode="auto">
            <a:xfrm>
              <a:off x="5323441" y="4480219"/>
              <a:ext cx="829590" cy="474689"/>
            </a:xfrm>
            <a:custGeom>
              <a:avLst/>
              <a:gdLst>
                <a:gd name="connsiteX0" fmla="*/ 27389 w 627382"/>
                <a:gd name="connsiteY0" fmla="*/ 0 h 456687"/>
                <a:gd name="connsiteX1" fmla="*/ 627382 w 627382"/>
                <a:gd name="connsiteY1" fmla="*/ 0 h 456687"/>
                <a:gd name="connsiteX2" fmla="*/ 627382 w 627382"/>
                <a:gd name="connsiteY2" fmla="*/ 363852 h 456687"/>
                <a:gd name="connsiteX3" fmla="*/ 432414 w 627382"/>
                <a:gd name="connsiteY3" fmla="*/ 363852 h 456687"/>
                <a:gd name="connsiteX4" fmla="*/ 405778 w 627382"/>
                <a:gd name="connsiteY4" fmla="*/ 363852 h 456687"/>
                <a:gd name="connsiteX5" fmla="*/ 312943 w 627382"/>
                <a:gd name="connsiteY5" fmla="*/ 456687 h 456687"/>
                <a:gd name="connsiteX6" fmla="*/ 220108 w 627382"/>
                <a:gd name="connsiteY6" fmla="*/ 363852 h 456687"/>
                <a:gd name="connsiteX7" fmla="*/ 133003 w 627382"/>
                <a:gd name="connsiteY7" fmla="*/ 363852 h 456687"/>
                <a:gd name="connsiteX8" fmla="*/ 27389 w 627382"/>
                <a:gd name="connsiteY8" fmla="*/ 363852 h 456687"/>
                <a:gd name="connsiteX9" fmla="*/ 0 w 627382"/>
                <a:gd name="connsiteY9" fmla="*/ 336456 h 456687"/>
                <a:gd name="connsiteX10" fmla="*/ 0 w 627382"/>
                <a:gd name="connsiteY10" fmla="*/ 27396 h 456687"/>
                <a:gd name="connsiteX11" fmla="*/ 27389 w 627382"/>
                <a:gd name="connsiteY11" fmla="*/ 0 h 45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382" h="456687">
                  <a:moveTo>
                    <a:pt x="27389" y="0"/>
                  </a:moveTo>
                  <a:lnTo>
                    <a:pt x="627382" y="0"/>
                  </a:lnTo>
                  <a:cubicBezTo>
                    <a:pt x="627382" y="0"/>
                    <a:pt x="627382" y="0"/>
                    <a:pt x="627382" y="363852"/>
                  </a:cubicBezTo>
                  <a:cubicBezTo>
                    <a:pt x="627382" y="363852"/>
                    <a:pt x="627382" y="363852"/>
                    <a:pt x="432414" y="363852"/>
                  </a:cubicBezTo>
                  <a:lnTo>
                    <a:pt x="405778" y="363852"/>
                  </a:lnTo>
                  <a:lnTo>
                    <a:pt x="312943" y="456687"/>
                  </a:lnTo>
                  <a:lnTo>
                    <a:pt x="220108" y="363852"/>
                  </a:lnTo>
                  <a:lnTo>
                    <a:pt x="133003" y="363852"/>
                  </a:lnTo>
                  <a:cubicBezTo>
                    <a:pt x="100044" y="363852"/>
                    <a:pt x="64888" y="363852"/>
                    <a:pt x="27389" y="363852"/>
                  </a:cubicBezTo>
                  <a:cubicBezTo>
                    <a:pt x="11983" y="363852"/>
                    <a:pt x="0" y="351866"/>
                    <a:pt x="0" y="336456"/>
                  </a:cubicBezTo>
                  <a:cubicBezTo>
                    <a:pt x="0" y="336456"/>
                    <a:pt x="0" y="336456"/>
                    <a:pt x="0" y="27396"/>
                  </a:cubicBezTo>
                  <a:cubicBezTo>
                    <a:pt x="0" y="12842"/>
                    <a:pt x="11983" y="0"/>
                    <a:pt x="27389"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eaLnBrk="0" hangingPunct="0">
                <a:buFontTx/>
                <a:buNone/>
                <a:defRPr/>
              </a:pPr>
              <a:r>
                <a:rPr lang="zh-CN" altLang="en-US" b="1" dirty="0">
                  <a:solidFill>
                    <a:srgbClr val="1570C1"/>
                  </a:solidFill>
                  <a:latin typeface="微软雅黑" panose="020B0503020204020204" pitchFamily="34" charset="-122"/>
                  <a:ea typeface="微软雅黑" panose="020B0503020204020204" pitchFamily="34" charset="-122"/>
                </a:rPr>
                <a:t>五</a:t>
              </a:r>
            </a:p>
          </p:txBody>
        </p:sp>
        <p:sp>
          <p:nvSpPr>
            <p:cNvPr id="14352" name="Freeform 62"/>
            <p:cNvSpPr>
              <a:spLocks noChangeArrowheads="1"/>
            </p:cNvSpPr>
            <p:nvPr/>
          </p:nvSpPr>
          <p:spPr bwMode="auto">
            <a:xfrm>
              <a:off x="6152602" y="5932629"/>
              <a:ext cx="2703518" cy="379353"/>
            </a:xfrm>
            <a:custGeom>
              <a:avLst/>
              <a:gdLst>
                <a:gd name="T0" fmla="*/ 2147483647 w 2385"/>
                <a:gd name="T1" fmla="*/ 0 h 425"/>
                <a:gd name="T2" fmla="*/ 0 w 2385"/>
                <a:gd name="T3" fmla="*/ 0 h 425"/>
                <a:gd name="T4" fmla="*/ 0 w 2385"/>
                <a:gd name="T5" fmla="*/ 2147483647 h 425"/>
                <a:gd name="T6" fmla="*/ 2147483647 w 2385"/>
                <a:gd name="T7" fmla="*/ 2147483647 h 425"/>
                <a:gd name="T8" fmla="*/ 2147483647 w 2385"/>
                <a:gd name="T9" fmla="*/ 2147483647 h 425"/>
                <a:gd name="T10" fmla="*/ 2147483647 w 2385"/>
                <a:gd name="T11" fmla="*/ 2147483647 h 425"/>
                <a:gd name="T12" fmla="*/ 2147483647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2353" y="0"/>
                  </a:moveTo>
                  <a:cubicBezTo>
                    <a:pt x="0" y="0"/>
                    <a:pt x="0" y="0"/>
                    <a:pt x="0" y="0"/>
                  </a:cubicBezTo>
                  <a:cubicBezTo>
                    <a:pt x="0" y="425"/>
                    <a:pt x="0" y="425"/>
                    <a:pt x="0" y="425"/>
                  </a:cubicBezTo>
                  <a:cubicBezTo>
                    <a:pt x="2353" y="425"/>
                    <a:pt x="2353" y="425"/>
                    <a:pt x="2353" y="425"/>
                  </a:cubicBezTo>
                  <a:cubicBezTo>
                    <a:pt x="2371" y="425"/>
                    <a:pt x="2385" y="410"/>
                    <a:pt x="2385" y="393"/>
                  </a:cubicBezTo>
                  <a:cubicBezTo>
                    <a:pt x="2385" y="32"/>
                    <a:pt x="2385" y="32"/>
                    <a:pt x="2385" y="32"/>
                  </a:cubicBezTo>
                  <a:cubicBezTo>
                    <a:pt x="2385" y="14"/>
                    <a:pt x="2371" y="0"/>
                    <a:pt x="2353" y="0"/>
                  </a:cubicBezTo>
                  <a:close/>
                </a:path>
              </a:pathLst>
            </a:custGeom>
            <a:solidFill>
              <a:schemeClr val="accent1"/>
            </a:solidFill>
            <a:ln w="9525">
              <a:noFill/>
              <a:miter lim="800000"/>
              <a:headEnd/>
              <a:tailEnd/>
            </a:ln>
          </p:spPr>
          <p:txBody>
            <a:bodyPr lIns="108000" tIns="0" rIns="0" bIns="36000" anchor="ctr"/>
            <a:lstStyle/>
            <a:p>
              <a:pPr algn="ctr" eaLnBrk="0" hangingPunct="0">
                <a:lnSpc>
                  <a:spcPct val="150000"/>
                </a:lnSpc>
              </a:pPr>
              <a:r>
                <a:rPr lang="zh-CN" altLang="en-US" b="1">
                  <a:solidFill>
                    <a:schemeClr val="bg1"/>
                  </a:solidFill>
                  <a:latin typeface="微软雅黑" pitchFamily="34" charset="-122"/>
                  <a:ea typeface="微软雅黑" pitchFamily="34" charset="-122"/>
                </a:rPr>
                <a:t>提升实体经济发展服务效能</a:t>
              </a:r>
            </a:p>
          </p:txBody>
        </p:sp>
        <p:sp>
          <p:nvSpPr>
            <p:cNvPr id="36" name="任意多边形 16"/>
            <p:cNvSpPr/>
            <p:nvPr/>
          </p:nvSpPr>
          <p:spPr bwMode="auto">
            <a:xfrm>
              <a:off x="5323441" y="5932863"/>
              <a:ext cx="829590" cy="474688"/>
            </a:xfrm>
            <a:custGeom>
              <a:avLst/>
              <a:gdLst>
                <a:gd name="connsiteX0" fmla="*/ 27389 w 627382"/>
                <a:gd name="connsiteY0" fmla="*/ 0 h 456686"/>
                <a:gd name="connsiteX1" fmla="*/ 627382 w 627382"/>
                <a:gd name="connsiteY1" fmla="*/ 0 h 456686"/>
                <a:gd name="connsiteX2" fmla="*/ 627382 w 627382"/>
                <a:gd name="connsiteY2" fmla="*/ 363852 h 456686"/>
                <a:gd name="connsiteX3" fmla="*/ 432414 w 627382"/>
                <a:gd name="connsiteY3" fmla="*/ 363852 h 456686"/>
                <a:gd name="connsiteX4" fmla="*/ 405777 w 627382"/>
                <a:gd name="connsiteY4" fmla="*/ 363852 h 456686"/>
                <a:gd name="connsiteX5" fmla="*/ 312943 w 627382"/>
                <a:gd name="connsiteY5" fmla="*/ 456686 h 456686"/>
                <a:gd name="connsiteX6" fmla="*/ 220109 w 627382"/>
                <a:gd name="connsiteY6" fmla="*/ 363852 h 456686"/>
                <a:gd name="connsiteX7" fmla="*/ 133003 w 627382"/>
                <a:gd name="connsiteY7" fmla="*/ 363852 h 456686"/>
                <a:gd name="connsiteX8" fmla="*/ 27389 w 627382"/>
                <a:gd name="connsiteY8" fmla="*/ 363852 h 456686"/>
                <a:gd name="connsiteX9" fmla="*/ 0 w 627382"/>
                <a:gd name="connsiteY9" fmla="*/ 336456 h 456686"/>
                <a:gd name="connsiteX10" fmla="*/ 0 w 627382"/>
                <a:gd name="connsiteY10" fmla="*/ 27396 h 456686"/>
                <a:gd name="connsiteX11" fmla="*/ 27389 w 627382"/>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382" h="456686">
                  <a:moveTo>
                    <a:pt x="27389" y="0"/>
                  </a:moveTo>
                  <a:lnTo>
                    <a:pt x="627382" y="0"/>
                  </a:lnTo>
                  <a:cubicBezTo>
                    <a:pt x="627382" y="0"/>
                    <a:pt x="627382" y="0"/>
                    <a:pt x="627382" y="363852"/>
                  </a:cubicBezTo>
                  <a:cubicBezTo>
                    <a:pt x="627382" y="363852"/>
                    <a:pt x="627382" y="363852"/>
                    <a:pt x="432414" y="363852"/>
                  </a:cubicBezTo>
                  <a:lnTo>
                    <a:pt x="405777" y="363852"/>
                  </a:lnTo>
                  <a:lnTo>
                    <a:pt x="312943" y="456686"/>
                  </a:lnTo>
                  <a:lnTo>
                    <a:pt x="220109" y="363852"/>
                  </a:lnTo>
                  <a:lnTo>
                    <a:pt x="133003" y="363852"/>
                  </a:lnTo>
                  <a:cubicBezTo>
                    <a:pt x="100044" y="363852"/>
                    <a:pt x="64888" y="363852"/>
                    <a:pt x="27389" y="363852"/>
                  </a:cubicBezTo>
                  <a:cubicBezTo>
                    <a:pt x="11983" y="363852"/>
                    <a:pt x="0" y="351010"/>
                    <a:pt x="0" y="336456"/>
                  </a:cubicBezTo>
                  <a:cubicBezTo>
                    <a:pt x="0" y="336456"/>
                    <a:pt x="0" y="336456"/>
                    <a:pt x="0" y="27396"/>
                  </a:cubicBezTo>
                  <a:cubicBezTo>
                    <a:pt x="0" y="11985"/>
                    <a:pt x="11983" y="0"/>
                    <a:pt x="27389"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eaLnBrk="0" hangingPunct="0">
                <a:buFontTx/>
                <a:buNone/>
                <a:defRPr/>
              </a:pPr>
              <a:r>
                <a:rPr lang="zh-CN" altLang="en-US" b="1" dirty="0">
                  <a:solidFill>
                    <a:srgbClr val="1570C1"/>
                  </a:solidFill>
                  <a:latin typeface="微软雅黑" panose="020B0503020204020204" pitchFamily="34" charset="-122"/>
                  <a:ea typeface="微软雅黑" panose="020B0503020204020204" pitchFamily="34" charset="-122"/>
                </a:rPr>
                <a:t>七</a:t>
              </a:r>
            </a:p>
          </p:txBody>
        </p:sp>
        <p:sp>
          <p:nvSpPr>
            <p:cNvPr id="15381" name="Freeform 65"/>
            <p:cNvSpPr>
              <a:spLocks noChangeArrowheads="1"/>
            </p:cNvSpPr>
            <p:nvPr/>
          </p:nvSpPr>
          <p:spPr bwMode="auto">
            <a:xfrm>
              <a:off x="2608850" y="3678487"/>
              <a:ext cx="2703894" cy="37943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accent3"/>
            </a:solidFill>
            <a:ln w="9525">
              <a:noFill/>
              <a:miter lim="800000"/>
              <a:headEnd/>
              <a:tailEnd/>
            </a:ln>
          </p:spPr>
          <p:txBody>
            <a:bodyPr lIns="0" tIns="0" rIns="108000" bIns="36000" anchor="ctr"/>
            <a:lstStyle/>
            <a:p>
              <a:pPr algn="ctr" eaLnBrk="0" hangingPunct="0">
                <a:lnSpc>
                  <a:spcPct val="150000"/>
                </a:lnSpc>
                <a:defRPr/>
              </a:pPr>
              <a:r>
                <a:rPr lang="zh-CN" altLang="en-US" b="1" dirty="0">
                  <a:solidFill>
                    <a:schemeClr val="bg1"/>
                  </a:solidFill>
                  <a:latin typeface="微软雅黑" pitchFamily="34" charset="-122"/>
                  <a:ea typeface="微软雅黑" pitchFamily="34" charset="-122"/>
                </a:rPr>
                <a:t>推动产业高端攀升优化发展</a:t>
              </a:r>
            </a:p>
          </p:txBody>
        </p:sp>
        <p:sp>
          <p:nvSpPr>
            <p:cNvPr id="38" name="任意多边形 18"/>
            <p:cNvSpPr/>
            <p:nvPr/>
          </p:nvSpPr>
          <p:spPr bwMode="auto">
            <a:xfrm>
              <a:off x="5312744" y="3678487"/>
              <a:ext cx="830779" cy="474688"/>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eaLnBrk="0" hangingPunct="0">
                <a:buFontTx/>
                <a:buNone/>
                <a:defRPr/>
              </a:pPr>
              <a:r>
                <a:rPr lang="zh-CN" altLang="en-US" b="1" dirty="0">
                  <a:solidFill>
                    <a:schemeClr val="accent3"/>
                  </a:solidFill>
                  <a:latin typeface="微软雅黑" panose="020B0503020204020204" pitchFamily="34" charset="-122"/>
                  <a:ea typeface="微软雅黑" panose="020B0503020204020204" pitchFamily="34" charset="-122"/>
                </a:rPr>
                <a:t>四</a:t>
              </a:r>
            </a:p>
          </p:txBody>
        </p:sp>
        <p:sp>
          <p:nvSpPr>
            <p:cNvPr id="39" name="Freeform 68"/>
            <p:cNvSpPr/>
            <p:nvPr/>
          </p:nvSpPr>
          <p:spPr bwMode="auto">
            <a:xfrm>
              <a:off x="2608850" y="5218448"/>
              <a:ext cx="2703894" cy="377846"/>
            </a:xfrm>
            <a:custGeom>
              <a:avLst/>
              <a:gdLst>
                <a:gd name="T0" fmla="*/ 32 w 2385"/>
                <a:gd name="T1" fmla="*/ 0 h 424"/>
                <a:gd name="T2" fmla="*/ 2385 w 2385"/>
                <a:gd name="T3" fmla="*/ 0 h 424"/>
                <a:gd name="T4" fmla="*/ 2385 w 2385"/>
                <a:gd name="T5" fmla="*/ 424 h 424"/>
                <a:gd name="T6" fmla="*/ 32 w 2385"/>
                <a:gd name="T7" fmla="*/ 424 h 424"/>
                <a:gd name="T8" fmla="*/ 0 w 2385"/>
                <a:gd name="T9" fmla="*/ 392 h 424"/>
                <a:gd name="T10" fmla="*/ 0 w 2385"/>
                <a:gd name="T11" fmla="*/ 32 h 424"/>
                <a:gd name="T12" fmla="*/ 32 w 2385"/>
                <a:gd name="T13" fmla="*/ 0 h 424"/>
              </a:gdLst>
              <a:ahLst/>
              <a:cxnLst>
                <a:cxn ang="0">
                  <a:pos x="T0" y="T1"/>
                </a:cxn>
                <a:cxn ang="0">
                  <a:pos x="T2" y="T3"/>
                </a:cxn>
                <a:cxn ang="0">
                  <a:pos x="T4" y="T5"/>
                </a:cxn>
                <a:cxn ang="0">
                  <a:pos x="T6" y="T7"/>
                </a:cxn>
                <a:cxn ang="0">
                  <a:pos x="T8" y="T9"/>
                </a:cxn>
                <a:cxn ang="0">
                  <a:pos x="T10" y="T11"/>
                </a:cxn>
                <a:cxn ang="0">
                  <a:pos x="T12" y="T13"/>
                </a:cxn>
              </a:cxnLst>
              <a:rect l="0" t="0" r="r" b="b"/>
              <a:pathLst>
                <a:path w="2385" h="424">
                  <a:moveTo>
                    <a:pt x="32" y="0"/>
                  </a:moveTo>
                  <a:cubicBezTo>
                    <a:pt x="2385" y="0"/>
                    <a:pt x="2385" y="0"/>
                    <a:pt x="2385" y="0"/>
                  </a:cubicBezTo>
                  <a:cubicBezTo>
                    <a:pt x="2385" y="424"/>
                    <a:pt x="2385" y="424"/>
                    <a:pt x="2385" y="424"/>
                  </a:cubicBezTo>
                  <a:cubicBezTo>
                    <a:pt x="32" y="424"/>
                    <a:pt x="32" y="424"/>
                    <a:pt x="32" y="424"/>
                  </a:cubicBezTo>
                  <a:cubicBezTo>
                    <a:pt x="15" y="424"/>
                    <a:pt x="0" y="410"/>
                    <a:pt x="0" y="392"/>
                  </a:cubicBezTo>
                  <a:cubicBezTo>
                    <a:pt x="0" y="32"/>
                    <a:pt x="0" y="32"/>
                    <a:pt x="0" y="32"/>
                  </a:cubicBezTo>
                  <a:cubicBezTo>
                    <a:pt x="0" y="14"/>
                    <a:pt x="15" y="0"/>
                    <a:pt x="32" y="0"/>
                  </a:cubicBezTo>
                  <a:close/>
                </a:path>
              </a:pathLst>
            </a:custGeom>
            <a:solidFill>
              <a:schemeClr val="accent3"/>
            </a:solidFill>
            <a:ln>
              <a:noFill/>
            </a:ln>
          </p:spPr>
          <p:txBody>
            <a:bodyPr lIns="0" tIns="0" rIns="108000" bIns="36000" anchor="ctr"/>
            <a:lstStyle/>
            <a:p>
              <a:pPr algn="ctr" eaLnBrk="0" hangingPunct="0">
                <a:lnSpc>
                  <a:spcPct val="150000"/>
                </a:lnSpc>
                <a:buFontTx/>
                <a:buNone/>
                <a:defRPr/>
              </a:pPr>
              <a:r>
                <a:rPr lang="zh-CN" altLang="en-US" b="1" dirty="0">
                  <a:solidFill>
                    <a:schemeClr val="bg1"/>
                  </a:solidFill>
                  <a:latin typeface="微软雅黑" panose="020B0503020204020204" pitchFamily="34" charset="-122"/>
                  <a:ea typeface="微软雅黑" panose="020B0503020204020204" pitchFamily="34" charset="-122"/>
                </a:rPr>
                <a:t>优化产业发展要素资源配置</a:t>
              </a:r>
            </a:p>
          </p:txBody>
        </p:sp>
        <p:sp>
          <p:nvSpPr>
            <p:cNvPr id="40" name="任意多边形 20"/>
            <p:cNvSpPr/>
            <p:nvPr/>
          </p:nvSpPr>
          <p:spPr bwMode="auto">
            <a:xfrm>
              <a:off x="5312744" y="5218448"/>
              <a:ext cx="830779" cy="471513"/>
            </a:xfrm>
            <a:custGeom>
              <a:avLst/>
              <a:gdLst>
                <a:gd name="connsiteX0" fmla="*/ 0 w 628879"/>
                <a:gd name="connsiteY0" fmla="*/ 0 h 455188"/>
                <a:gd name="connsiteX1" fmla="*/ 601462 w 628879"/>
                <a:gd name="connsiteY1" fmla="*/ 0 h 455188"/>
                <a:gd name="connsiteX2" fmla="*/ 628879 w 628879"/>
                <a:gd name="connsiteY2" fmla="*/ 27460 h 455188"/>
                <a:gd name="connsiteX3" fmla="*/ 628879 w 628879"/>
                <a:gd name="connsiteY3" fmla="*/ 336392 h 455188"/>
                <a:gd name="connsiteX4" fmla="*/ 601462 w 628879"/>
                <a:gd name="connsiteY4" fmla="*/ 363852 h 455188"/>
                <a:gd name="connsiteX5" fmla="*/ 495590 w 628879"/>
                <a:gd name="connsiteY5" fmla="*/ 363852 h 455188"/>
                <a:gd name="connsiteX6" fmla="*/ 405775 w 628879"/>
                <a:gd name="connsiteY6" fmla="*/ 363852 h 455188"/>
                <a:gd name="connsiteX7" fmla="*/ 314439 w 628879"/>
                <a:gd name="connsiteY7" fmla="*/ 455188 h 455188"/>
                <a:gd name="connsiteX8" fmla="*/ 223103 w 628879"/>
                <a:gd name="connsiteY8" fmla="*/ 363852 h 455188"/>
                <a:gd name="connsiteX9" fmla="*/ 195446 w 628879"/>
                <a:gd name="connsiteY9" fmla="*/ 363852 h 455188"/>
                <a:gd name="connsiteX10" fmla="*/ 0 w 628879"/>
                <a:gd name="connsiteY10" fmla="*/ 363852 h 455188"/>
                <a:gd name="connsiteX11" fmla="*/ 0 w 628879"/>
                <a:gd name="connsiteY11" fmla="*/ 0 h 4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5188">
                  <a:moveTo>
                    <a:pt x="0" y="0"/>
                  </a:moveTo>
                  <a:lnTo>
                    <a:pt x="601462" y="0"/>
                  </a:lnTo>
                  <a:cubicBezTo>
                    <a:pt x="616884" y="0"/>
                    <a:pt x="628879" y="12014"/>
                    <a:pt x="628879" y="27460"/>
                  </a:cubicBezTo>
                  <a:cubicBezTo>
                    <a:pt x="628879" y="336392"/>
                    <a:pt x="628879" y="336392"/>
                    <a:pt x="628879" y="336392"/>
                  </a:cubicBezTo>
                  <a:cubicBezTo>
                    <a:pt x="628879" y="351838"/>
                    <a:pt x="616884" y="363852"/>
                    <a:pt x="601462" y="363852"/>
                  </a:cubicBezTo>
                  <a:cubicBezTo>
                    <a:pt x="563871" y="363852"/>
                    <a:pt x="528629" y="363852"/>
                    <a:pt x="495590" y="363852"/>
                  </a:cubicBezTo>
                  <a:lnTo>
                    <a:pt x="405775" y="363852"/>
                  </a:lnTo>
                  <a:lnTo>
                    <a:pt x="314439" y="455188"/>
                  </a:lnTo>
                  <a:lnTo>
                    <a:pt x="223103"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eaLnBrk="0" hangingPunct="0">
                <a:buFontTx/>
                <a:buNone/>
                <a:defRPr/>
              </a:pPr>
              <a:r>
                <a:rPr lang="zh-CN" altLang="en-US" b="1" dirty="0">
                  <a:solidFill>
                    <a:schemeClr val="accent3"/>
                  </a:solidFill>
                  <a:latin typeface="微软雅黑" panose="020B0503020204020204" pitchFamily="34" charset="-122"/>
                  <a:ea typeface="微软雅黑" panose="020B0503020204020204" pitchFamily="34" charset="-122"/>
                </a:rPr>
                <a:t>六</a:t>
              </a:r>
            </a:p>
          </p:txBody>
        </p:sp>
        <p:pic>
          <p:nvPicPr>
            <p:cNvPr id="14358" name="图片 6"/>
            <p:cNvPicPr>
              <a:picLocks noChangeAspect="1" noChangeArrowheads="1"/>
            </p:cNvPicPr>
            <p:nvPr/>
          </p:nvPicPr>
          <p:blipFill>
            <a:blip r:embed="rId3"/>
            <a:srcRect/>
            <a:stretch>
              <a:fillRect/>
            </a:stretch>
          </p:blipFill>
          <p:spPr bwMode="auto">
            <a:xfrm>
              <a:off x="2646026" y="2121139"/>
              <a:ext cx="3127517" cy="666341"/>
            </a:xfrm>
            <a:prstGeom prst="rect">
              <a:avLst/>
            </a:prstGeom>
            <a:noFill/>
            <a:ln w="9525">
              <a:noFill/>
              <a:miter lim="800000"/>
              <a:headEnd/>
              <a:tailEnd/>
            </a:ln>
          </p:spPr>
        </p:pic>
        <p:sp>
          <p:nvSpPr>
            <p:cNvPr id="42" name="Freeform 68"/>
            <p:cNvSpPr/>
            <p:nvPr/>
          </p:nvSpPr>
          <p:spPr bwMode="auto">
            <a:xfrm>
              <a:off x="2645694" y="2100424"/>
              <a:ext cx="2703895" cy="376258"/>
            </a:xfrm>
            <a:custGeom>
              <a:avLst/>
              <a:gdLst>
                <a:gd name="T0" fmla="*/ 32 w 2385"/>
                <a:gd name="T1" fmla="*/ 0 h 424"/>
                <a:gd name="T2" fmla="*/ 2385 w 2385"/>
                <a:gd name="T3" fmla="*/ 0 h 424"/>
                <a:gd name="T4" fmla="*/ 2385 w 2385"/>
                <a:gd name="T5" fmla="*/ 424 h 424"/>
                <a:gd name="T6" fmla="*/ 32 w 2385"/>
                <a:gd name="T7" fmla="*/ 424 h 424"/>
                <a:gd name="T8" fmla="*/ 0 w 2385"/>
                <a:gd name="T9" fmla="*/ 392 h 424"/>
                <a:gd name="T10" fmla="*/ 0 w 2385"/>
                <a:gd name="T11" fmla="*/ 32 h 424"/>
                <a:gd name="T12" fmla="*/ 32 w 2385"/>
                <a:gd name="T13" fmla="*/ 0 h 424"/>
              </a:gdLst>
              <a:ahLst/>
              <a:cxnLst>
                <a:cxn ang="0">
                  <a:pos x="T0" y="T1"/>
                </a:cxn>
                <a:cxn ang="0">
                  <a:pos x="T2" y="T3"/>
                </a:cxn>
                <a:cxn ang="0">
                  <a:pos x="T4" y="T5"/>
                </a:cxn>
                <a:cxn ang="0">
                  <a:pos x="T6" y="T7"/>
                </a:cxn>
                <a:cxn ang="0">
                  <a:pos x="T8" y="T9"/>
                </a:cxn>
                <a:cxn ang="0">
                  <a:pos x="T10" y="T11"/>
                </a:cxn>
                <a:cxn ang="0">
                  <a:pos x="T12" y="T13"/>
                </a:cxn>
              </a:cxnLst>
              <a:rect l="0" t="0" r="r" b="b"/>
              <a:pathLst>
                <a:path w="2385" h="424">
                  <a:moveTo>
                    <a:pt x="32" y="0"/>
                  </a:moveTo>
                  <a:cubicBezTo>
                    <a:pt x="2385" y="0"/>
                    <a:pt x="2385" y="0"/>
                    <a:pt x="2385" y="0"/>
                  </a:cubicBezTo>
                  <a:cubicBezTo>
                    <a:pt x="2385" y="424"/>
                    <a:pt x="2385" y="424"/>
                    <a:pt x="2385" y="424"/>
                  </a:cubicBezTo>
                  <a:cubicBezTo>
                    <a:pt x="32" y="424"/>
                    <a:pt x="32" y="424"/>
                    <a:pt x="32" y="424"/>
                  </a:cubicBezTo>
                  <a:cubicBezTo>
                    <a:pt x="15" y="424"/>
                    <a:pt x="0" y="410"/>
                    <a:pt x="0" y="392"/>
                  </a:cubicBezTo>
                  <a:cubicBezTo>
                    <a:pt x="0" y="32"/>
                    <a:pt x="0" y="32"/>
                    <a:pt x="0" y="32"/>
                  </a:cubicBezTo>
                  <a:cubicBezTo>
                    <a:pt x="0" y="14"/>
                    <a:pt x="15" y="0"/>
                    <a:pt x="32" y="0"/>
                  </a:cubicBezTo>
                  <a:close/>
                </a:path>
              </a:pathLst>
            </a:custGeom>
            <a:solidFill>
              <a:schemeClr val="bg2">
                <a:lumMod val="75000"/>
              </a:schemeClr>
            </a:solidFill>
            <a:ln>
              <a:noFill/>
            </a:ln>
          </p:spPr>
          <p:txBody>
            <a:bodyPr lIns="0" tIns="0" rIns="108000" bIns="36000" anchor="ctr"/>
            <a:lstStyle/>
            <a:p>
              <a:pPr algn="ctr" eaLnBrk="0" hangingPunct="0">
                <a:lnSpc>
                  <a:spcPct val="150000"/>
                </a:lnSpc>
                <a:buFontTx/>
                <a:buNone/>
                <a:defRPr/>
              </a:pPr>
              <a:r>
                <a:rPr lang="zh-CN" altLang="en-US" b="1" dirty="0">
                  <a:solidFill>
                    <a:schemeClr val="bg1"/>
                  </a:solidFill>
                  <a:latin typeface="微软雅黑" panose="020B0503020204020204" pitchFamily="34" charset="-122"/>
                  <a:ea typeface="微软雅黑" panose="020B0503020204020204" pitchFamily="34" charset="-122"/>
                </a:rPr>
                <a:t>支持企业增强核心竞争优势</a:t>
              </a:r>
            </a:p>
          </p:txBody>
        </p:sp>
        <p:sp>
          <p:nvSpPr>
            <p:cNvPr id="43" name="任意多边形 23"/>
            <p:cNvSpPr/>
            <p:nvPr/>
          </p:nvSpPr>
          <p:spPr bwMode="auto">
            <a:xfrm>
              <a:off x="5349589" y="2100424"/>
              <a:ext cx="830779" cy="471513"/>
            </a:xfrm>
            <a:custGeom>
              <a:avLst/>
              <a:gdLst>
                <a:gd name="connsiteX0" fmla="*/ 0 w 628879"/>
                <a:gd name="connsiteY0" fmla="*/ 0 h 455188"/>
                <a:gd name="connsiteX1" fmla="*/ 601462 w 628879"/>
                <a:gd name="connsiteY1" fmla="*/ 0 h 455188"/>
                <a:gd name="connsiteX2" fmla="*/ 628879 w 628879"/>
                <a:gd name="connsiteY2" fmla="*/ 27460 h 455188"/>
                <a:gd name="connsiteX3" fmla="*/ 628879 w 628879"/>
                <a:gd name="connsiteY3" fmla="*/ 336392 h 455188"/>
                <a:gd name="connsiteX4" fmla="*/ 601462 w 628879"/>
                <a:gd name="connsiteY4" fmla="*/ 363852 h 455188"/>
                <a:gd name="connsiteX5" fmla="*/ 495590 w 628879"/>
                <a:gd name="connsiteY5" fmla="*/ 363852 h 455188"/>
                <a:gd name="connsiteX6" fmla="*/ 405775 w 628879"/>
                <a:gd name="connsiteY6" fmla="*/ 363852 h 455188"/>
                <a:gd name="connsiteX7" fmla="*/ 314439 w 628879"/>
                <a:gd name="connsiteY7" fmla="*/ 455188 h 455188"/>
                <a:gd name="connsiteX8" fmla="*/ 223103 w 628879"/>
                <a:gd name="connsiteY8" fmla="*/ 363852 h 455188"/>
                <a:gd name="connsiteX9" fmla="*/ 195446 w 628879"/>
                <a:gd name="connsiteY9" fmla="*/ 363852 h 455188"/>
                <a:gd name="connsiteX10" fmla="*/ 0 w 628879"/>
                <a:gd name="connsiteY10" fmla="*/ 363852 h 455188"/>
                <a:gd name="connsiteX11" fmla="*/ 0 w 628879"/>
                <a:gd name="connsiteY11" fmla="*/ 0 h 4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5188">
                  <a:moveTo>
                    <a:pt x="0" y="0"/>
                  </a:moveTo>
                  <a:lnTo>
                    <a:pt x="601462" y="0"/>
                  </a:lnTo>
                  <a:cubicBezTo>
                    <a:pt x="616884" y="0"/>
                    <a:pt x="628879" y="12014"/>
                    <a:pt x="628879" y="27460"/>
                  </a:cubicBezTo>
                  <a:cubicBezTo>
                    <a:pt x="628879" y="336392"/>
                    <a:pt x="628879" y="336392"/>
                    <a:pt x="628879" y="336392"/>
                  </a:cubicBezTo>
                  <a:cubicBezTo>
                    <a:pt x="628879" y="351838"/>
                    <a:pt x="616884" y="363852"/>
                    <a:pt x="601462" y="363852"/>
                  </a:cubicBezTo>
                  <a:cubicBezTo>
                    <a:pt x="563871" y="363852"/>
                    <a:pt x="528629" y="363852"/>
                    <a:pt x="495590" y="363852"/>
                  </a:cubicBezTo>
                  <a:lnTo>
                    <a:pt x="405775" y="363852"/>
                  </a:lnTo>
                  <a:lnTo>
                    <a:pt x="314439" y="455188"/>
                  </a:lnTo>
                  <a:lnTo>
                    <a:pt x="223103"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eaLnBrk="0" hangingPunct="0">
                <a:buFontTx/>
                <a:buNone/>
                <a:defRPr/>
              </a:pPr>
              <a:r>
                <a:rPr lang="zh-CN" altLang="en-US" b="1" dirty="0">
                  <a:solidFill>
                    <a:schemeClr val="accent3"/>
                  </a:solidFill>
                  <a:latin typeface="微软雅黑" panose="020B0503020204020204" pitchFamily="34" charset="-122"/>
                  <a:ea typeface="微软雅黑" panose="020B0503020204020204" pitchFamily="34" charset="-122"/>
                </a:rPr>
                <a:t>二</a:t>
              </a:r>
            </a:p>
          </p:txBody>
        </p:sp>
        <p:pic>
          <p:nvPicPr>
            <p:cNvPr id="14361" name="图片 4"/>
            <p:cNvPicPr>
              <a:picLocks noChangeAspect="1" noChangeArrowheads="1"/>
            </p:cNvPicPr>
            <p:nvPr/>
          </p:nvPicPr>
          <p:blipFill>
            <a:blip r:embed="rId2"/>
            <a:srcRect/>
            <a:stretch>
              <a:fillRect/>
            </a:stretch>
          </p:blipFill>
          <p:spPr bwMode="auto">
            <a:xfrm>
              <a:off x="5753179" y="1397061"/>
              <a:ext cx="2900825" cy="663043"/>
            </a:xfrm>
            <a:prstGeom prst="rect">
              <a:avLst/>
            </a:prstGeom>
            <a:noFill/>
            <a:ln w="9525">
              <a:noFill/>
              <a:miter lim="800000"/>
              <a:headEnd/>
              <a:tailEnd/>
            </a:ln>
          </p:spPr>
        </p:pic>
        <p:sp>
          <p:nvSpPr>
            <p:cNvPr id="14362" name="Freeform 59"/>
            <p:cNvSpPr>
              <a:spLocks noChangeArrowheads="1"/>
            </p:cNvSpPr>
            <p:nvPr/>
          </p:nvSpPr>
          <p:spPr bwMode="auto">
            <a:xfrm>
              <a:off x="6176802" y="1376484"/>
              <a:ext cx="2703894" cy="377846"/>
            </a:xfrm>
            <a:custGeom>
              <a:avLst/>
              <a:gdLst>
                <a:gd name="T0" fmla="*/ 2667615 w 2385"/>
                <a:gd name="T1" fmla="*/ 0 h 425"/>
                <a:gd name="T2" fmla="*/ 0 w 2385"/>
                <a:gd name="T3" fmla="*/ 0 h 425"/>
                <a:gd name="T4" fmla="*/ 0 w 2385"/>
                <a:gd name="T5" fmla="*/ 377846 h 425"/>
                <a:gd name="T6" fmla="*/ 2667615 w 2385"/>
                <a:gd name="T7" fmla="*/ 377846 h 425"/>
                <a:gd name="T8" fmla="*/ 2703894 w 2385"/>
                <a:gd name="T9" fmla="*/ 349396 h 425"/>
                <a:gd name="T10" fmla="*/ 2703894 w 2385"/>
                <a:gd name="T11" fmla="*/ 28450 h 425"/>
                <a:gd name="T12" fmla="*/ 2667615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2353" y="0"/>
                  </a:moveTo>
                  <a:cubicBezTo>
                    <a:pt x="0" y="0"/>
                    <a:pt x="0" y="0"/>
                    <a:pt x="0" y="0"/>
                  </a:cubicBezTo>
                  <a:cubicBezTo>
                    <a:pt x="0" y="425"/>
                    <a:pt x="0" y="425"/>
                    <a:pt x="0" y="425"/>
                  </a:cubicBezTo>
                  <a:cubicBezTo>
                    <a:pt x="2353" y="425"/>
                    <a:pt x="2353" y="425"/>
                    <a:pt x="2353" y="425"/>
                  </a:cubicBezTo>
                  <a:cubicBezTo>
                    <a:pt x="2371" y="425"/>
                    <a:pt x="2385" y="411"/>
                    <a:pt x="2385" y="393"/>
                  </a:cubicBezTo>
                  <a:cubicBezTo>
                    <a:pt x="2385" y="32"/>
                    <a:pt x="2385" y="32"/>
                    <a:pt x="2385" y="32"/>
                  </a:cubicBezTo>
                  <a:cubicBezTo>
                    <a:pt x="2385" y="15"/>
                    <a:pt x="2371" y="0"/>
                    <a:pt x="2353" y="0"/>
                  </a:cubicBezTo>
                  <a:close/>
                </a:path>
              </a:pathLst>
            </a:custGeom>
            <a:solidFill>
              <a:schemeClr val="accent1"/>
            </a:solidFill>
            <a:ln w="9525">
              <a:noFill/>
              <a:miter lim="800000"/>
              <a:headEnd/>
              <a:tailEnd/>
            </a:ln>
          </p:spPr>
          <p:txBody>
            <a:bodyPr lIns="108000" tIns="0" rIns="0" bIns="36000" anchor="ctr"/>
            <a:lstStyle/>
            <a:p>
              <a:pPr algn="ctr" eaLnBrk="0" hangingPunct="0">
                <a:lnSpc>
                  <a:spcPct val="150000"/>
                </a:lnSpc>
                <a:buFontTx/>
                <a:buNone/>
              </a:pPr>
              <a:r>
                <a:rPr lang="zh-CN" altLang="zh-CN" b="1">
                  <a:solidFill>
                    <a:schemeClr val="bg1"/>
                  </a:solidFill>
                  <a:latin typeface="微软雅黑" pitchFamily="34" charset="-122"/>
                  <a:ea typeface="微软雅黑" pitchFamily="34" charset="-122"/>
                </a:rPr>
                <a:t>引导企业加快制造模式创新</a:t>
              </a:r>
              <a:endParaRPr lang="zh-CN" altLang="en-US" b="1">
                <a:solidFill>
                  <a:schemeClr val="bg1"/>
                </a:solidFill>
                <a:latin typeface="微软雅黑" pitchFamily="34" charset="-122"/>
                <a:ea typeface="微软雅黑" pitchFamily="34" charset="-122"/>
              </a:endParaRPr>
            </a:p>
          </p:txBody>
        </p:sp>
        <p:sp>
          <p:nvSpPr>
            <p:cNvPr id="46" name="任意多边形 26"/>
            <p:cNvSpPr/>
            <p:nvPr/>
          </p:nvSpPr>
          <p:spPr bwMode="auto">
            <a:xfrm>
              <a:off x="5348400" y="1376484"/>
              <a:ext cx="828402" cy="476277"/>
            </a:xfrm>
            <a:custGeom>
              <a:avLst/>
              <a:gdLst>
                <a:gd name="connsiteX0" fmla="*/ 27389 w 627382"/>
                <a:gd name="connsiteY0" fmla="*/ 0 h 456687"/>
                <a:gd name="connsiteX1" fmla="*/ 627382 w 627382"/>
                <a:gd name="connsiteY1" fmla="*/ 0 h 456687"/>
                <a:gd name="connsiteX2" fmla="*/ 627382 w 627382"/>
                <a:gd name="connsiteY2" fmla="*/ 363852 h 456687"/>
                <a:gd name="connsiteX3" fmla="*/ 432414 w 627382"/>
                <a:gd name="connsiteY3" fmla="*/ 363852 h 456687"/>
                <a:gd name="connsiteX4" fmla="*/ 405778 w 627382"/>
                <a:gd name="connsiteY4" fmla="*/ 363852 h 456687"/>
                <a:gd name="connsiteX5" fmla="*/ 312943 w 627382"/>
                <a:gd name="connsiteY5" fmla="*/ 456687 h 456687"/>
                <a:gd name="connsiteX6" fmla="*/ 220108 w 627382"/>
                <a:gd name="connsiteY6" fmla="*/ 363852 h 456687"/>
                <a:gd name="connsiteX7" fmla="*/ 133003 w 627382"/>
                <a:gd name="connsiteY7" fmla="*/ 363852 h 456687"/>
                <a:gd name="connsiteX8" fmla="*/ 27389 w 627382"/>
                <a:gd name="connsiteY8" fmla="*/ 363852 h 456687"/>
                <a:gd name="connsiteX9" fmla="*/ 0 w 627382"/>
                <a:gd name="connsiteY9" fmla="*/ 336456 h 456687"/>
                <a:gd name="connsiteX10" fmla="*/ 0 w 627382"/>
                <a:gd name="connsiteY10" fmla="*/ 27396 h 456687"/>
                <a:gd name="connsiteX11" fmla="*/ 27389 w 627382"/>
                <a:gd name="connsiteY11" fmla="*/ 0 h 45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382" h="456687">
                  <a:moveTo>
                    <a:pt x="27389" y="0"/>
                  </a:moveTo>
                  <a:lnTo>
                    <a:pt x="627382" y="0"/>
                  </a:lnTo>
                  <a:cubicBezTo>
                    <a:pt x="627382" y="0"/>
                    <a:pt x="627382" y="0"/>
                    <a:pt x="627382" y="363852"/>
                  </a:cubicBezTo>
                  <a:cubicBezTo>
                    <a:pt x="627382" y="363852"/>
                    <a:pt x="627382" y="363852"/>
                    <a:pt x="432414" y="363852"/>
                  </a:cubicBezTo>
                  <a:lnTo>
                    <a:pt x="405778" y="363852"/>
                  </a:lnTo>
                  <a:lnTo>
                    <a:pt x="312943" y="456687"/>
                  </a:lnTo>
                  <a:lnTo>
                    <a:pt x="220108" y="363852"/>
                  </a:lnTo>
                  <a:lnTo>
                    <a:pt x="133003" y="363852"/>
                  </a:lnTo>
                  <a:cubicBezTo>
                    <a:pt x="100044" y="363852"/>
                    <a:pt x="64888" y="363852"/>
                    <a:pt x="27389" y="363852"/>
                  </a:cubicBezTo>
                  <a:cubicBezTo>
                    <a:pt x="11983" y="363852"/>
                    <a:pt x="0" y="351866"/>
                    <a:pt x="0" y="336456"/>
                  </a:cubicBezTo>
                  <a:cubicBezTo>
                    <a:pt x="0" y="336456"/>
                    <a:pt x="0" y="336456"/>
                    <a:pt x="0" y="27396"/>
                  </a:cubicBezTo>
                  <a:cubicBezTo>
                    <a:pt x="0" y="12842"/>
                    <a:pt x="11983" y="0"/>
                    <a:pt x="27389"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eaLnBrk="0" hangingPunct="0">
                <a:buFontTx/>
                <a:buNone/>
                <a:defRPr/>
              </a:pPr>
              <a:r>
                <a:rPr lang="zh-CN" altLang="en-US" b="1" dirty="0">
                  <a:solidFill>
                    <a:srgbClr val="1570C1"/>
                  </a:solidFill>
                  <a:latin typeface="微软雅黑" panose="020B0503020204020204" pitchFamily="34" charset="-122"/>
                  <a:ea typeface="微软雅黑" panose="020B0503020204020204" pitchFamily="34" charset="-122"/>
                </a:rPr>
                <a:t>一</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32771"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32772" name="文本框 17"/>
          <p:cNvSpPr txBox="1">
            <a:spLocks noChangeArrowheads="1"/>
          </p:cNvSpPr>
          <p:nvPr/>
        </p:nvSpPr>
        <p:spPr bwMode="auto">
          <a:xfrm>
            <a:off x="19050" y="122238"/>
            <a:ext cx="6097588" cy="612775"/>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（十四）培育发展重点特色产业</a:t>
            </a:r>
          </a:p>
        </p:txBody>
      </p:sp>
      <p:sp>
        <p:nvSpPr>
          <p:cNvPr id="57" name="Oval 5"/>
          <p:cNvSpPr>
            <a:spLocks noChangeArrowheads="1"/>
          </p:cNvSpPr>
          <p:nvPr/>
        </p:nvSpPr>
        <p:spPr bwMode="auto">
          <a:xfrm>
            <a:off x="5048250" y="2792413"/>
            <a:ext cx="1970088" cy="197961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2774" name="Freeform 6"/>
          <p:cNvSpPr>
            <a:spLocks noChangeArrowheads="1"/>
          </p:cNvSpPr>
          <p:nvPr/>
        </p:nvSpPr>
        <p:spPr bwMode="auto">
          <a:xfrm>
            <a:off x="3775075" y="1530350"/>
            <a:ext cx="2005013" cy="2389188"/>
          </a:xfrm>
          <a:custGeom>
            <a:avLst/>
            <a:gdLst>
              <a:gd name="T0" fmla="*/ 414 w 414"/>
              <a:gd name="T1" fmla="*/ 150 h 493"/>
              <a:gd name="T2" fmla="*/ 374 w 414"/>
              <a:gd name="T3" fmla="*/ 88 h 493"/>
              <a:gd name="T4" fmla="*/ 411 w 414"/>
              <a:gd name="T5" fmla="*/ 0 h 493"/>
              <a:gd name="T6" fmla="*/ 207 w 414"/>
              <a:gd name="T7" fmla="*/ 75 h 493"/>
              <a:gd name="T8" fmla="*/ 59 w 414"/>
              <a:gd name="T9" fmla="*/ 152 h 493"/>
              <a:gd name="T10" fmla="*/ 56 w 414"/>
              <a:gd name="T11" fmla="*/ 241 h 493"/>
              <a:gd name="T12" fmla="*/ 0 w 414"/>
              <a:gd name="T13" fmla="*/ 458 h 493"/>
              <a:gd name="T14" fmla="*/ 82 w 414"/>
              <a:gd name="T15" fmla="*/ 493 h 493"/>
              <a:gd name="T16" fmla="*/ 149 w 414"/>
              <a:gd name="T17" fmla="*/ 449 h 493"/>
              <a:gd name="T18" fmla="*/ 178 w 414"/>
              <a:gd name="T19" fmla="*/ 330 h 493"/>
              <a:gd name="T20" fmla="*/ 298 w 414"/>
              <a:gd name="T21" fmla="*/ 251 h 493"/>
              <a:gd name="T22" fmla="*/ 307 w 414"/>
              <a:gd name="T23" fmla="*/ 188 h 493"/>
              <a:gd name="T24" fmla="*/ 414 w 414"/>
              <a:gd name="T25" fmla="*/ 150 h 4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4"/>
              <a:gd name="T40" fmla="*/ 0 h 493"/>
              <a:gd name="T41" fmla="*/ 414 w 414"/>
              <a:gd name="T42" fmla="*/ 493 h 4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4" h="493">
                <a:moveTo>
                  <a:pt x="414" y="150"/>
                </a:moveTo>
                <a:cubicBezTo>
                  <a:pt x="374" y="88"/>
                  <a:pt x="374" y="88"/>
                  <a:pt x="374" y="88"/>
                </a:cubicBezTo>
                <a:cubicBezTo>
                  <a:pt x="411" y="0"/>
                  <a:pt x="411" y="0"/>
                  <a:pt x="411" y="0"/>
                </a:cubicBezTo>
                <a:cubicBezTo>
                  <a:pt x="336" y="9"/>
                  <a:pt x="266" y="35"/>
                  <a:pt x="207" y="75"/>
                </a:cubicBezTo>
                <a:cubicBezTo>
                  <a:pt x="147" y="62"/>
                  <a:pt x="84" y="93"/>
                  <a:pt x="59" y="152"/>
                </a:cubicBezTo>
                <a:cubicBezTo>
                  <a:pt x="47" y="182"/>
                  <a:pt x="47" y="213"/>
                  <a:pt x="56" y="241"/>
                </a:cubicBezTo>
                <a:cubicBezTo>
                  <a:pt x="21" y="306"/>
                  <a:pt x="1" y="380"/>
                  <a:pt x="0" y="458"/>
                </a:cubicBezTo>
                <a:cubicBezTo>
                  <a:pt x="82" y="493"/>
                  <a:pt x="82" y="493"/>
                  <a:pt x="82" y="493"/>
                </a:cubicBezTo>
                <a:cubicBezTo>
                  <a:pt x="149" y="449"/>
                  <a:pt x="149" y="449"/>
                  <a:pt x="149" y="449"/>
                </a:cubicBezTo>
                <a:cubicBezTo>
                  <a:pt x="151" y="407"/>
                  <a:pt x="161" y="367"/>
                  <a:pt x="178" y="330"/>
                </a:cubicBezTo>
                <a:cubicBezTo>
                  <a:pt x="229" y="331"/>
                  <a:pt x="277" y="301"/>
                  <a:pt x="298" y="251"/>
                </a:cubicBezTo>
                <a:cubicBezTo>
                  <a:pt x="306" y="230"/>
                  <a:pt x="309" y="209"/>
                  <a:pt x="307" y="188"/>
                </a:cubicBezTo>
                <a:cubicBezTo>
                  <a:pt x="339" y="169"/>
                  <a:pt x="375" y="156"/>
                  <a:pt x="414" y="150"/>
                </a:cubicBezTo>
                <a:close/>
              </a:path>
            </a:pathLst>
          </a:custGeom>
          <a:solidFill>
            <a:srgbClr val="1570C1"/>
          </a:solidFill>
          <a:ln w="9525">
            <a:noFill/>
            <a:round/>
            <a:headEnd/>
            <a:tailEnd/>
          </a:ln>
        </p:spPr>
        <p:txBody>
          <a:bodyPr/>
          <a:lstStyle/>
          <a:p>
            <a:endParaRPr lang="zh-CN" altLang="en-US"/>
          </a:p>
        </p:txBody>
      </p:sp>
      <p:sp>
        <p:nvSpPr>
          <p:cNvPr id="32775" name="Freeform 7"/>
          <p:cNvSpPr>
            <a:spLocks noChangeArrowheads="1"/>
          </p:cNvSpPr>
          <p:nvPr/>
        </p:nvSpPr>
        <p:spPr bwMode="auto">
          <a:xfrm>
            <a:off x="5861050" y="1512888"/>
            <a:ext cx="2392363" cy="1916112"/>
          </a:xfrm>
          <a:custGeom>
            <a:avLst/>
            <a:gdLst>
              <a:gd name="T0" fmla="*/ 409 w 494"/>
              <a:gd name="T1" fmla="*/ 188 h 396"/>
              <a:gd name="T2" fmla="*/ 331 w 494"/>
              <a:gd name="T3" fmla="*/ 49 h 396"/>
              <a:gd name="T4" fmla="*/ 238 w 494"/>
              <a:gd name="T5" fmla="*/ 47 h 396"/>
              <a:gd name="T6" fmla="*/ 36 w 494"/>
              <a:gd name="T7" fmla="*/ 0 h 396"/>
              <a:gd name="T8" fmla="*/ 0 w 494"/>
              <a:gd name="T9" fmla="*/ 87 h 396"/>
              <a:gd name="T10" fmla="*/ 40 w 494"/>
              <a:gd name="T11" fmla="*/ 149 h 396"/>
              <a:gd name="T12" fmla="*/ 152 w 494"/>
              <a:gd name="T13" fmla="*/ 172 h 396"/>
              <a:gd name="T14" fmla="*/ 232 w 494"/>
              <a:gd name="T15" fmla="*/ 288 h 396"/>
              <a:gd name="T16" fmla="*/ 302 w 494"/>
              <a:gd name="T17" fmla="*/ 296 h 396"/>
              <a:gd name="T18" fmla="*/ 344 w 494"/>
              <a:gd name="T19" fmla="*/ 396 h 396"/>
              <a:gd name="T20" fmla="*/ 413 w 494"/>
              <a:gd name="T21" fmla="*/ 352 h 396"/>
              <a:gd name="T22" fmla="*/ 494 w 494"/>
              <a:gd name="T23" fmla="*/ 386 h 396"/>
              <a:gd name="T24" fmla="*/ 409 w 494"/>
              <a:gd name="T25" fmla="*/ 188 h 3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4"/>
              <a:gd name="T40" fmla="*/ 0 h 396"/>
              <a:gd name="T41" fmla="*/ 494 w 494"/>
              <a:gd name="T42" fmla="*/ 396 h 3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4" h="396">
                <a:moveTo>
                  <a:pt x="409" y="188"/>
                </a:moveTo>
                <a:cubicBezTo>
                  <a:pt x="418" y="131"/>
                  <a:pt x="387" y="72"/>
                  <a:pt x="331" y="49"/>
                </a:cubicBezTo>
                <a:cubicBezTo>
                  <a:pt x="300" y="36"/>
                  <a:pt x="267" y="36"/>
                  <a:pt x="238" y="47"/>
                </a:cubicBezTo>
                <a:cubicBezTo>
                  <a:pt x="177" y="17"/>
                  <a:pt x="108" y="1"/>
                  <a:pt x="36" y="0"/>
                </a:cubicBezTo>
                <a:cubicBezTo>
                  <a:pt x="0" y="87"/>
                  <a:pt x="0" y="87"/>
                  <a:pt x="0" y="87"/>
                </a:cubicBezTo>
                <a:cubicBezTo>
                  <a:pt x="40" y="149"/>
                  <a:pt x="40" y="149"/>
                  <a:pt x="40" y="149"/>
                </a:cubicBezTo>
                <a:cubicBezTo>
                  <a:pt x="80" y="150"/>
                  <a:pt x="117" y="158"/>
                  <a:pt x="152" y="172"/>
                </a:cubicBezTo>
                <a:cubicBezTo>
                  <a:pt x="154" y="221"/>
                  <a:pt x="183" y="268"/>
                  <a:pt x="232" y="288"/>
                </a:cubicBezTo>
                <a:cubicBezTo>
                  <a:pt x="255" y="297"/>
                  <a:pt x="279" y="300"/>
                  <a:pt x="302" y="296"/>
                </a:cubicBezTo>
                <a:cubicBezTo>
                  <a:pt x="322" y="326"/>
                  <a:pt x="336" y="360"/>
                  <a:pt x="344" y="396"/>
                </a:cubicBezTo>
                <a:cubicBezTo>
                  <a:pt x="413" y="352"/>
                  <a:pt x="413" y="352"/>
                  <a:pt x="413" y="352"/>
                </a:cubicBezTo>
                <a:cubicBezTo>
                  <a:pt x="494" y="386"/>
                  <a:pt x="494" y="386"/>
                  <a:pt x="494" y="386"/>
                </a:cubicBezTo>
                <a:cubicBezTo>
                  <a:pt x="481" y="312"/>
                  <a:pt x="451" y="245"/>
                  <a:pt x="409" y="188"/>
                </a:cubicBezTo>
                <a:close/>
              </a:path>
            </a:pathLst>
          </a:custGeom>
          <a:solidFill>
            <a:srgbClr val="1570C1"/>
          </a:solidFill>
          <a:ln w="9525">
            <a:noFill/>
            <a:round/>
            <a:headEnd/>
            <a:tailEnd/>
          </a:ln>
        </p:spPr>
        <p:txBody>
          <a:bodyPr/>
          <a:lstStyle/>
          <a:p>
            <a:endParaRPr lang="zh-CN" altLang="en-US"/>
          </a:p>
        </p:txBody>
      </p:sp>
      <p:sp>
        <p:nvSpPr>
          <p:cNvPr id="32776" name="Freeform 8"/>
          <p:cNvSpPr>
            <a:spLocks noChangeArrowheads="1"/>
          </p:cNvSpPr>
          <p:nvPr/>
        </p:nvSpPr>
        <p:spPr bwMode="auto">
          <a:xfrm>
            <a:off x="6335713" y="3487738"/>
            <a:ext cx="1966912" cy="2508250"/>
          </a:xfrm>
          <a:custGeom>
            <a:avLst/>
            <a:gdLst>
              <a:gd name="T0" fmla="*/ 370 w 406"/>
              <a:gd name="T1" fmla="*/ 330 h 518"/>
              <a:gd name="T2" fmla="*/ 370 w 406"/>
              <a:gd name="T3" fmla="*/ 231 h 518"/>
              <a:gd name="T4" fmla="*/ 402 w 406"/>
              <a:gd name="T5" fmla="*/ 35 h 518"/>
              <a:gd name="T6" fmla="*/ 320 w 406"/>
              <a:gd name="T7" fmla="*/ 0 h 518"/>
              <a:gd name="T8" fmla="*/ 254 w 406"/>
              <a:gd name="T9" fmla="*/ 43 h 518"/>
              <a:gd name="T10" fmla="*/ 240 w 406"/>
              <a:gd name="T11" fmla="*/ 152 h 518"/>
              <a:gd name="T12" fmla="*/ 132 w 406"/>
              <a:gd name="T13" fmla="*/ 231 h 518"/>
              <a:gd name="T14" fmla="*/ 126 w 406"/>
              <a:gd name="T15" fmla="*/ 313 h 518"/>
              <a:gd name="T16" fmla="*/ 0 w 406"/>
              <a:gd name="T17" fmla="*/ 369 h 518"/>
              <a:gd name="T18" fmla="*/ 47 w 406"/>
              <a:gd name="T19" fmla="*/ 441 h 518"/>
              <a:gd name="T20" fmla="*/ 14 w 406"/>
              <a:gd name="T21" fmla="*/ 518 h 518"/>
              <a:gd name="T22" fmla="*/ 243 w 406"/>
              <a:gd name="T23" fmla="*/ 410 h 518"/>
              <a:gd name="T24" fmla="*/ 370 w 406"/>
              <a:gd name="T25" fmla="*/ 330 h 5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518"/>
              <a:gd name="T41" fmla="*/ 406 w 406"/>
              <a:gd name="T42" fmla="*/ 518 h 5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518">
                <a:moveTo>
                  <a:pt x="370" y="330"/>
                </a:moveTo>
                <a:cubicBezTo>
                  <a:pt x="384" y="297"/>
                  <a:pt x="383" y="261"/>
                  <a:pt x="370" y="231"/>
                </a:cubicBezTo>
                <a:cubicBezTo>
                  <a:pt x="394" y="170"/>
                  <a:pt x="406" y="104"/>
                  <a:pt x="402" y="35"/>
                </a:cubicBezTo>
                <a:cubicBezTo>
                  <a:pt x="320" y="0"/>
                  <a:pt x="320" y="0"/>
                  <a:pt x="320" y="0"/>
                </a:cubicBezTo>
                <a:cubicBezTo>
                  <a:pt x="254" y="43"/>
                  <a:pt x="254" y="43"/>
                  <a:pt x="254" y="43"/>
                </a:cubicBezTo>
                <a:cubicBezTo>
                  <a:pt x="256" y="81"/>
                  <a:pt x="251" y="118"/>
                  <a:pt x="240" y="152"/>
                </a:cubicBezTo>
                <a:cubicBezTo>
                  <a:pt x="194" y="156"/>
                  <a:pt x="151" y="185"/>
                  <a:pt x="132" y="231"/>
                </a:cubicBezTo>
                <a:cubicBezTo>
                  <a:pt x="121" y="258"/>
                  <a:pt x="120" y="287"/>
                  <a:pt x="126" y="313"/>
                </a:cubicBezTo>
                <a:cubicBezTo>
                  <a:pt x="90" y="340"/>
                  <a:pt x="47" y="360"/>
                  <a:pt x="0" y="369"/>
                </a:cubicBezTo>
                <a:cubicBezTo>
                  <a:pt x="47" y="441"/>
                  <a:pt x="47" y="441"/>
                  <a:pt x="47" y="441"/>
                </a:cubicBezTo>
                <a:cubicBezTo>
                  <a:pt x="14" y="518"/>
                  <a:pt x="14" y="518"/>
                  <a:pt x="14" y="518"/>
                </a:cubicBezTo>
                <a:cubicBezTo>
                  <a:pt x="102" y="503"/>
                  <a:pt x="180" y="465"/>
                  <a:pt x="243" y="410"/>
                </a:cubicBezTo>
                <a:cubicBezTo>
                  <a:pt x="297" y="413"/>
                  <a:pt x="349" y="382"/>
                  <a:pt x="370" y="330"/>
                </a:cubicBezTo>
                <a:close/>
              </a:path>
            </a:pathLst>
          </a:custGeom>
          <a:solidFill>
            <a:srgbClr val="1570C1"/>
          </a:solidFill>
          <a:ln w="9525">
            <a:noFill/>
            <a:round/>
            <a:headEnd/>
            <a:tailEnd/>
          </a:ln>
        </p:spPr>
        <p:txBody>
          <a:bodyPr/>
          <a:lstStyle/>
          <a:p>
            <a:endParaRPr lang="zh-CN" altLang="en-US"/>
          </a:p>
        </p:txBody>
      </p:sp>
      <p:sp>
        <p:nvSpPr>
          <p:cNvPr id="32777" name="Freeform 9"/>
          <p:cNvSpPr>
            <a:spLocks noChangeArrowheads="1"/>
          </p:cNvSpPr>
          <p:nvPr/>
        </p:nvSpPr>
        <p:spPr bwMode="auto">
          <a:xfrm>
            <a:off x="3789363" y="3986213"/>
            <a:ext cx="2498725" cy="2054225"/>
          </a:xfrm>
          <a:custGeom>
            <a:avLst/>
            <a:gdLst>
              <a:gd name="T0" fmla="*/ 470 w 516"/>
              <a:gd name="T1" fmla="*/ 272 h 424"/>
              <a:gd name="T2" fmla="*/ 339 w 516"/>
              <a:gd name="T3" fmla="*/ 247 h 424"/>
              <a:gd name="T4" fmla="*/ 259 w 516"/>
              <a:gd name="T5" fmla="*/ 136 h 424"/>
              <a:gd name="T6" fmla="*/ 196 w 516"/>
              <a:gd name="T7" fmla="*/ 127 h 424"/>
              <a:gd name="T8" fmla="*/ 149 w 516"/>
              <a:gd name="T9" fmla="*/ 0 h 424"/>
              <a:gd name="T10" fmla="*/ 84 w 516"/>
              <a:gd name="T11" fmla="*/ 42 h 424"/>
              <a:gd name="T12" fmla="*/ 0 w 516"/>
              <a:gd name="T13" fmla="*/ 7 h 424"/>
              <a:gd name="T14" fmla="*/ 84 w 516"/>
              <a:gd name="T15" fmla="*/ 227 h 424"/>
              <a:gd name="T16" fmla="*/ 161 w 516"/>
              <a:gd name="T17" fmla="*/ 374 h 424"/>
              <a:gd name="T18" fmla="*/ 259 w 516"/>
              <a:gd name="T19" fmla="*/ 374 h 424"/>
              <a:gd name="T20" fmla="*/ 483 w 516"/>
              <a:gd name="T21" fmla="*/ 421 h 424"/>
              <a:gd name="T22" fmla="*/ 516 w 516"/>
              <a:gd name="T23" fmla="*/ 343 h 424"/>
              <a:gd name="T24" fmla="*/ 470 w 516"/>
              <a:gd name="T25" fmla="*/ 27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6"/>
              <a:gd name="T40" fmla="*/ 0 h 424"/>
              <a:gd name="T41" fmla="*/ 516 w 516"/>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6" h="424">
                <a:moveTo>
                  <a:pt x="470" y="272"/>
                </a:moveTo>
                <a:cubicBezTo>
                  <a:pt x="424" y="273"/>
                  <a:pt x="379" y="264"/>
                  <a:pt x="339" y="247"/>
                </a:cubicBezTo>
                <a:cubicBezTo>
                  <a:pt x="336" y="199"/>
                  <a:pt x="306" y="155"/>
                  <a:pt x="259" y="136"/>
                </a:cubicBezTo>
                <a:cubicBezTo>
                  <a:pt x="239" y="127"/>
                  <a:pt x="217" y="124"/>
                  <a:pt x="196" y="127"/>
                </a:cubicBezTo>
                <a:cubicBezTo>
                  <a:pt x="172" y="89"/>
                  <a:pt x="156" y="46"/>
                  <a:pt x="149" y="0"/>
                </a:cubicBezTo>
                <a:cubicBezTo>
                  <a:pt x="84" y="42"/>
                  <a:pt x="84" y="42"/>
                  <a:pt x="84" y="42"/>
                </a:cubicBezTo>
                <a:cubicBezTo>
                  <a:pt x="0" y="7"/>
                  <a:pt x="0" y="7"/>
                  <a:pt x="0" y="7"/>
                </a:cubicBezTo>
                <a:cubicBezTo>
                  <a:pt x="9" y="89"/>
                  <a:pt x="39" y="164"/>
                  <a:pt x="84" y="227"/>
                </a:cubicBezTo>
                <a:cubicBezTo>
                  <a:pt x="71" y="287"/>
                  <a:pt x="102" y="350"/>
                  <a:pt x="161" y="374"/>
                </a:cubicBezTo>
                <a:cubicBezTo>
                  <a:pt x="194" y="388"/>
                  <a:pt x="229" y="387"/>
                  <a:pt x="259" y="374"/>
                </a:cubicBezTo>
                <a:cubicBezTo>
                  <a:pt x="327" y="407"/>
                  <a:pt x="403" y="424"/>
                  <a:pt x="483" y="421"/>
                </a:cubicBezTo>
                <a:cubicBezTo>
                  <a:pt x="516" y="343"/>
                  <a:pt x="516" y="343"/>
                  <a:pt x="516" y="343"/>
                </a:cubicBezTo>
                <a:lnTo>
                  <a:pt x="470" y="272"/>
                </a:lnTo>
                <a:close/>
              </a:path>
            </a:pathLst>
          </a:custGeom>
          <a:solidFill>
            <a:srgbClr val="1570C1"/>
          </a:solidFill>
          <a:ln w="9525">
            <a:noFill/>
            <a:round/>
            <a:headEnd/>
            <a:tailEnd/>
          </a:ln>
        </p:spPr>
        <p:txBody>
          <a:bodyPr/>
          <a:lstStyle/>
          <a:p>
            <a:endParaRPr lang="zh-CN" altLang="en-US"/>
          </a:p>
        </p:txBody>
      </p:sp>
      <p:grpSp>
        <p:nvGrpSpPr>
          <p:cNvPr id="5" name="组合 61"/>
          <p:cNvGrpSpPr/>
          <p:nvPr/>
        </p:nvGrpSpPr>
        <p:grpSpPr>
          <a:xfrm>
            <a:off x="4528683" y="4969819"/>
            <a:ext cx="529274" cy="402574"/>
            <a:chOff x="4929188" y="4928507"/>
            <a:chExt cx="411163" cy="312738"/>
          </a:xfrm>
          <a:solidFill>
            <a:srgbClr val="357879"/>
          </a:solidFill>
        </p:grpSpPr>
        <p:sp>
          <p:nvSpPr>
            <p:cNvPr id="63" name="Freeform 10"/>
            <p:cNvSpPr/>
            <p:nvPr/>
          </p:nvSpPr>
          <p:spPr bwMode="auto">
            <a:xfrm>
              <a:off x="4929188" y="4966607"/>
              <a:ext cx="411163" cy="274638"/>
            </a:xfrm>
            <a:custGeom>
              <a:avLst/>
              <a:gdLst>
                <a:gd name="T0" fmla="*/ 259 w 259"/>
                <a:gd name="T1" fmla="*/ 173 h 173"/>
                <a:gd name="T2" fmla="*/ 0 w 259"/>
                <a:gd name="T3" fmla="*/ 173 h 173"/>
                <a:gd name="T4" fmla="*/ 0 w 259"/>
                <a:gd name="T5" fmla="*/ 0 h 173"/>
                <a:gd name="T6" fmla="*/ 128 w 259"/>
                <a:gd name="T7" fmla="*/ 85 h 173"/>
                <a:gd name="T8" fmla="*/ 259 w 259"/>
                <a:gd name="T9" fmla="*/ 0 h 173"/>
                <a:gd name="T10" fmla="*/ 259 w 259"/>
                <a:gd name="T11" fmla="*/ 173 h 173"/>
              </a:gdLst>
              <a:ahLst/>
              <a:cxnLst>
                <a:cxn ang="0">
                  <a:pos x="T0" y="T1"/>
                </a:cxn>
                <a:cxn ang="0">
                  <a:pos x="T2" y="T3"/>
                </a:cxn>
                <a:cxn ang="0">
                  <a:pos x="T4" y="T5"/>
                </a:cxn>
                <a:cxn ang="0">
                  <a:pos x="T6" y="T7"/>
                </a:cxn>
                <a:cxn ang="0">
                  <a:pos x="T8" y="T9"/>
                </a:cxn>
                <a:cxn ang="0">
                  <a:pos x="T10" y="T11"/>
                </a:cxn>
              </a:cxnLst>
              <a:rect l="0" t="0" r="r" b="b"/>
              <a:pathLst>
                <a:path w="259" h="173">
                  <a:moveTo>
                    <a:pt x="259" y="173"/>
                  </a:moveTo>
                  <a:lnTo>
                    <a:pt x="0" y="173"/>
                  </a:lnTo>
                  <a:lnTo>
                    <a:pt x="0" y="0"/>
                  </a:lnTo>
                  <a:lnTo>
                    <a:pt x="128" y="85"/>
                  </a:lnTo>
                  <a:lnTo>
                    <a:pt x="259" y="0"/>
                  </a:lnTo>
                  <a:lnTo>
                    <a:pt x="259" y="173"/>
                  </a:ln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64" name="Freeform 11"/>
            <p:cNvSpPr/>
            <p:nvPr/>
          </p:nvSpPr>
          <p:spPr bwMode="auto">
            <a:xfrm>
              <a:off x="4929188" y="4928507"/>
              <a:ext cx="411163" cy="134938"/>
            </a:xfrm>
            <a:custGeom>
              <a:avLst/>
              <a:gdLst>
                <a:gd name="T0" fmla="*/ 259 w 259"/>
                <a:gd name="T1" fmla="*/ 0 h 85"/>
                <a:gd name="T2" fmla="*/ 0 w 259"/>
                <a:gd name="T3" fmla="*/ 0 h 85"/>
                <a:gd name="T4" fmla="*/ 0 w 259"/>
                <a:gd name="T5" fmla="*/ 2 h 85"/>
                <a:gd name="T6" fmla="*/ 128 w 259"/>
                <a:gd name="T7" fmla="*/ 85 h 85"/>
                <a:gd name="T8" fmla="*/ 259 w 259"/>
                <a:gd name="T9" fmla="*/ 0 h 85"/>
              </a:gdLst>
              <a:ahLst/>
              <a:cxnLst>
                <a:cxn ang="0">
                  <a:pos x="T0" y="T1"/>
                </a:cxn>
                <a:cxn ang="0">
                  <a:pos x="T2" y="T3"/>
                </a:cxn>
                <a:cxn ang="0">
                  <a:pos x="T4" y="T5"/>
                </a:cxn>
                <a:cxn ang="0">
                  <a:pos x="T6" y="T7"/>
                </a:cxn>
                <a:cxn ang="0">
                  <a:pos x="T8" y="T9"/>
                </a:cxn>
              </a:cxnLst>
              <a:rect l="0" t="0" r="r" b="b"/>
              <a:pathLst>
                <a:path w="259" h="85">
                  <a:moveTo>
                    <a:pt x="259" y="0"/>
                  </a:moveTo>
                  <a:lnTo>
                    <a:pt x="0" y="0"/>
                  </a:lnTo>
                  <a:lnTo>
                    <a:pt x="0" y="2"/>
                  </a:lnTo>
                  <a:lnTo>
                    <a:pt x="128" y="85"/>
                  </a:lnTo>
                  <a:lnTo>
                    <a:pt x="259" y="0"/>
                  </a:ln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grpSp>
      <p:sp>
        <p:nvSpPr>
          <p:cNvPr id="32779" name="Freeform 12"/>
          <p:cNvSpPr>
            <a:spLocks noEditPoints="1" noChangeArrowheads="1"/>
          </p:cNvSpPr>
          <p:nvPr/>
        </p:nvSpPr>
        <p:spPr bwMode="auto">
          <a:xfrm>
            <a:off x="7431088" y="4479925"/>
            <a:ext cx="434975" cy="576263"/>
          </a:xfrm>
          <a:custGeom>
            <a:avLst/>
            <a:gdLst>
              <a:gd name="T0" fmla="*/ 19 w 90"/>
              <a:gd name="T1" fmla="*/ 4 h 119"/>
              <a:gd name="T2" fmla="*/ 76 w 90"/>
              <a:gd name="T3" fmla="*/ 5 h 119"/>
              <a:gd name="T4" fmla="*/ 85 w 90"/>
              <a:gd name="T5" fmla="*/ 61 h 119"/>
              <a:gd name="T6" fmla="*/ 74 w 90"/>
              <a:gd name="T7" fmla="*/ 115 h 119"/>
              <a:gd name="T8" fmla="*/ 14 w 90"/>
              <a:gd name="T9" fmla="*/ 115 h 119"/>
              <a:gd name="T10" fmla="*/ 4 w 90"/>
              <a:gd name="T11" fmla="*/ 61 h 119"/>
              <a:gd name="T12" fmla="*/ 4 w 90"/>
              <a:gd name="T13" fmla="*/ 37 h 119"/>
              <a:gd name="T14" fmla="*/ 19 w 90"/>
              <a:gd name="T15" fmla="*/ 4 h 119"/>
              <a:gd name="T16" fmla="*/ 14 w 90"/>
              <a:gd name="T17" fmla="*/ 55 h 119"/>
              <a:gd name="T18" fmla="*/ 17 w 90"/>
              <a:gd name="T19" fmla="*/ 89 h 119"/>
              <a:gd name="T20" fmla="*/ 44 w 90"/>
              <a:gd name="T21" fmla="*/ 91 h 119"/>
              <a:gd name="T22" fmla="*/ 71 w 90"/>
              <a:gd name="T23" fmla="*/ 89 h 119"/>
              <a:gd name="T24" fmla="*/ 74 w 90"/>
              <a:gd name="T25" fmla="*/ 54 h 119"/>
              <a:gd name="T26" fmla="*/ 71 w 90"/>
              <a:gd name="T27" fmla="*/ 18 h 119"/>
              <a:gd name="T28" fmla="*/ 22 w 90"/>
              <a:gd name="T29" fmla="*/ 16 h 119"/>
              <a:gd name="T30" fmla="*/ 14 w 90"/>
              <a:gd name="T31" fmla="*/ 55 h 119"/>
              <a:gd name="T32" fmla="*/ 45 w 90"/>
              <a:gd name="T33" fmla="*/ 110 h 119"/>
              <a:gd name="T34" fmla="*/ 42 w 90"/>
              <a:gd name="T35" fmla="*/ 97 h 119"/>
              <a:gd name="T36" fmla="*/ 45 w 90"/>
              <a:gd name="T37" fmla="*/ 110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19"/>
              <a:gd name="T59" fmla="*/ 90 w 90"/>
              <a:gd name="T60" fmla="*/ 119 h 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19">
                <a:moveTo>
                  <a:pt x="19" y="4"/>
                </a:moveTo>
                <a:cubicBezTo>
                  <a:pt x="31" y="2"/>
                  <a:pt x="66" y="0"/>
                  <a:pt x="76" y="5"/>
                </a:cubicBezTo>
                <a:cubicBezTo>
                  <a:pt x="89" y="13"/>
                  <a:pt x="85" y="41"/>
                  <a:pt x="85" y="61"/>
                </a:cubicBezTo>
                <a:cubicBezTo>
                  <a:pt x="85" y="81"/>
                  <a:pt x="90" y="109"/>
                  <a:pt x="74" y="115"/>
                </a:cubicBezTo>
                <a:cubicBezTo>
                  <a:pt x="65" y="119"/>
                  <a:pt x="22" y="119"/>
                  <a:pt x="14" y="115"/>
                </a:cubicBezTo>
                <a:cubicBezTo>
                  <a:pt x="0" y="109"/>
                  <a:pt x="4" y="82"/>
                  <a:pt x="4" y="61"/>
                </a:cubicBezTo>
                <a:cubicBezTo>
                  <a:pt x="4" y="51"/>
                  <a:pt x="4" y="44"/>
                  <a:pt x="4" y="37"/>
                </a:cubicBezTo>
                <a:cubicBezTo>
                  <a:pt x="4" y="20"/>
                  <a:pt x="2" y="7"/>
                  <a:pt x="19" y="4"/>
                </a:cubicBezTo>
                <a:close/>
                <a:moveTo>
                  <a:pt x="14" y="55"/>
                </a:moveTo>
                <a:cubicBezTo>
                  <a:pt x="14" y="69"/>
                  <a:pt x="13" y="85"/>
                  <a:pt x="17" y="89"/>
                </a:cubicBezTo>
                <a:cubicBezTo>
                  <a:pt x="22" y="93"/>
                  <a:pt x="38" y="91"/>
                  <a:pt x="44" y="91"/>
                </a:cubicBezTo>
                <a:cubicBezTo>
                  <a:pt x="51" y="91"/>
                  <a:pt x="67" y="93"/>
                  <a:pt x="71" y="89"/>
                </a:cubicBezTo>
                <a:cubicBezTo>
                  <a:pt x="77" y="83"/>
                  <a:pt x="74" y="66"/>
                  <a:pt x="74" y="54"/>
                </a:cubicBezTo>
                <a:cubicBezTo>
                  <a:pt x="74" y="41"/>
                  <a:pt x="77" y="24"/>
                  <a:pt x="71" y="18"/>
                </a:cubicBezTo>
                <a:cubicBezTo>
                  <a:pt x="66" y="13"/>
                  <a:pt x="33" y="13"/>
                  <a:pt x="22" y="16"/>
                </a:cubicBezTo>
                <a:cubicBezTo>
                  <a:pt x="11" y="19"/>
                  <a:pt x="14" y="36"/>
                  <a:pt x="14" y="55"/>
                </a:cubicBezTo>
                <a:close/>
                <a:moveTo>
                  <a:pt x="45" y="110"/>
                </a:moveTo>
                <a:cubicBezTo>
                  <a:pt x="53" y="109"/>
                  <a:pt x="53" y="93"/>
                  <a:pt x="42" y="97"/>
                </a:cubicBezTo>
                <a:cubicBezTo>
                  <a:pt x="34" y="100"/>
                  <a:pt x="38" y="110"/>
                  <a:pt x="45" y="110"/>
                </a:cubicBezTo>
                <a:close/>
              </a:path>
            </a:pathLst>
          </a:custGeom>
          <a:solidFill>
            <a:schemeClr val="bg1"/>
          </a:solidFill>
          <a:ln w="9525">
            <a:noFill/>
            <a:round/>
            <a:headEnd/>
            <a:tailEnd/>
          </a:ln>
        </p:spPr>
        <p:txBody>
          <a:bodyPr/>
          <a:lstStyle/>
          <a:p>
            <a:endParaRPr lang="zh-CN" altLang="en-US"/>
          </a:p>
        </p:txBody>
      </p:sp>
      <p:grpSp>
        <p:nvGrpSpPr>
          <p:cNvPr id="6" name="组合 65"/>
          <p:cNvGrpSpPr/>
          <p:nvPr/>
        </p:nvGrpSpPr>
        <p:grpSpPr>
          <a:xfrm>
            <a:off x="6917566" y="2010790"/>
            <a:ext cx="594665" cy="580364"/>
            <a:chOff x="6784975" y="2629807"/>
            <a:chExt cx="461963" cy="450850"/>
          </a:xfrm>
          <a:solidFill>
            <a:srgbClr val="357879"/>
          </a:solidFill>
        </p:grpSpPr>
        <p:sp>
          <p:nvSpPr>
            <p:cNvPr id="67" name="Freeform 13"/>
            <p:cNvSpPr/>
            <p:nvPr/>
          </p:nvSpPr>
          <p:spPr bwMode="auto">
            <a:xfrm>
              <a:off x="7029450" y="2967945"/>
              <a:ext cx="71438" cy="104775"/>
            </a:xfrm>
            <a:custGeom>
              <a:avLst/>
              <a:gdLst>
                <a:gd name="T0" fmla="*/ 0 w 19"/>
                <a:gd name="T1" fmla="*/ 0 h 28"/>
                <a:gd name="T2" fmla="*/ 0 w 19"/>
                <a:gd name="T3" fmla="*/ 28 h 28"/>
                <a:gd name="T4" fmla="*/ 19 w 19"/>
                <a:gd name="T5" fmla="*/ 4 h 28"/>
                <a:gd name="T6" fmla="*/ 0 w 19"/>
                <a:gd name="T7" fmla="*/ 0 h 28"/>
              </a:gdLst>
              <a:ahLst/>
              <a:cxnLst>
                <a:cxn ang="0">
                  <a:pos x="T0" y="T1"/>
                </a:cxn>
                <a:cxn ang="0">
                  <a:pos x="T2" y="T3"/>
                </a:cxn>
                <a:cxn ang="0">
                  <a:pos x="T4" y="T5"/>
                </a:cxn>
                <a:cxn ang="0">
                  <a:pos x="T6" y="T7"/>
                </a:cxn>
              </a:cxnLst>
              <a:rect l="0" t="0" r="r" b="b"/>
              <a:pathLst>
                <a:path w="19" h="28">
                  <a:moveTo>
                    <a:pt x="0" y="0"/>
                  </a:moveTo>
                  <a:cubicBezTo>
                    <a:pt x="0" y="28"/>
                    <a:pt x="0" y="28"/>
                    <a:pt x="0" y="28"/>
                  </a:cubicBezTo>
                  <a:cubicBezTo>
                    <a:pt x="7" y="25"/>
                    <a:pt x="14" y="16"/>
                    <a:pt x="19" y="4"/>
                  </a:cubicBezTo>
                  <a:cubicBezTo>
                    <a:pt x="13" y="2"/>
                    <a:pt x="6" y="0"/>
                    <a:pt x="0" y="0"/>
                  </a:cubicBez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68" name="Freeform 14"/>
            <p:cNvSpPr/>
            <p:nvPr/>
          </p:nvSpPr>
          <p:spPr bwMode="auto">
            <a:xfrm>
              <a:off x="7029450" y="2863170"/>
              <a:ext cx="90488" cy="96838"/>
            </a:xfrm>
            <a:custGeom>
              <a:avLst/>
              <a:gdLst>
                <a:gd name="T0" fmla="*/ 24 w 24"/>
                <a:gd name="T1" fmla="*/ 0 h 26"/>
                <a:gd name="T2" fmla="*/ 0 w 24"/>
                <a:gd name="T3" fmla="*/ 0 h 26"/>
                <a:gd name="T4" fmla="*/ 0 w 24"/>
                <a:gd name="T5" fmla="*/ 21 h 26"/>
                <a:gd name="T6" fmla="*/ 21 w 24"/>
                <a:gd name="T7" fmla="*/ 26 h 26"/>
                <a:gd name="T8" fmla="*/ 24 w 24"/>
                <a:gd name="T9" fmla="*/ 0 h 26"/>
              </a:gdLst>
              <a:ahLst/>
              <a:cxnLst>
                <a:cxn ang="0">
                  <a:pos x="T0" y="T1"/>
                </a:cxn>
                <a:cxn ang="0">
                  <a:pos x="T2" y="T3"/>
                </a:cxn>
                <a:cxn ang="0">
                  <a:pos x="T4" y="T5"/>
                </a:cxn>
                <a:cxn ang="0">
                  <a:pos x="T6" y="T7"/>
                </a:cxn>
                <a:cxn ang="0">
                  <a:pos x="T8" y="T9"/>
                </a:cxn>
              </a:cxnLst>
              <a:rect l="0" t="0" r="r" b="b"/>
              <a:pathLst>
                <a:path w="24" h="26">
                  <a:moveTo>
                    <a:pt x="24" y="0"/>
                  </a:moveTo>
                  <a:cubicBezTo>
                    <a:pt x="0" y="0"/>
                    <a:pt x="0" y="0"/>
                    <a:pt x="0" y="0"/>
                  </a:cubicBezTo>
                  <a:cubicBezTo>
                    <a:pt x="0" y="21"/>
                    <a:pt x="0" y="21"/>
                    <a:pt x="0" y="21"/>
                  </a:cubicBezTo>
                  <a:cubicBezTo>
                    <a:pt x="7" y="21"/>
                    <a:pt x="14" y="23"/>
                    <a:pt x="21" y="26"/>
                  </a:cubicBezTo>
                  <a:cubicBezTo>
                    <a:pt x="23" y="18"/>
                    <a:pt x="24" y="9"/>
                    <a:pt x="24" y="0"/>
                  </a:cubicBez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69" name="Freeform 15"/>
            <p:cNvSpPr/>
            <p:nvPr/>
          </p:nvSpPr>
          <p:spPr bwMode="auto">
            <a:xfrm>
              <a:off x="7029450" y="2742520"/>
              <a:ext cx="90488" cy="96838"/>
            </a:xfrm>
            <a:custGeom>
              <a:avLst/>
              <a:gdLst>
                <a:gd name="T0" fmla="*/ 0 w 24"/>
                <a:gd name="T1" fmla="*/ 5 h 26"/>
                <a:gd name="T2" fmla="*/ 0 w 24"/>
                <a:gd name="T3" fmla="*/ 26 h 26"/>
                <a:gd name="T4" fmla="*/ 24 w 24"/>
                <a:gd name="T5" fmla="*/ 26 h 26"/>
                <a:gd name="T6" fmla="*/ 20 w 24"/>
                <a:gd name="T7" fmla="*/ 0 h 26"/>
                <a:gd name="T8" fmla="*/ 0 w 24"/>
                <a:gd name="T9" fmla="*/ 5 h 26"/>
              </a:gdLst>
              <a:ahLst/>
              <a:cxnLst>
                <a:cxn ang="0">
                  <a:pos x="T0" y="T1"/>
                </a:cxn>
                <a:cxn ang="0">
                  <a:pos x="T2" y="T3"/>
                </a:cxn>
                <a:cxn ang="0">
                  <a:pos x="T4" y="T5"/>
                </a:cxn>
                <a:cxn ang="0">
                  <a:pos x="T6" y="T7"/>
                </a:cxn>
                <a:cxn ang="0">
                  <a:pos x="T8" y="T9"/>
                </a:cxn>
              </a:cxnLst>
              <a:rect l="0" t="0" r="r" b="b"/>
              <a:pathLst>
                <a:path w="24" h="26">
                  <a:moveTo>
                    <a:pt x="0" y="5"/>
                  </a:moveTo>
                  <a:cubicBezTo>
                    <a:pt x="0" y="26"/>
                    <a:pt x="0" y="26"/>
                    <a:pt x="0" y="26"/>
                  </a:cubicBezTo>
                  <a:cubicBezTo>
                    <a:pt x="24" y="26"/>
                    <a:pt x="24" y="26"/>
                    <a:pt x="24" y="26"/>
                  </a:cubicBezTo>
                  <a:cubicBezTo>
                    <a:pt x="24" y="17"/>
                    <a:pt x="22" y="8"/>
                    <a:pt x="20" y="0"/>
                  </a:cubicBezTo>
                  <a:cubicBezTo>
                    <a:pt x="14" y="3"/>
                    <a:pt x="7" y="4"/>
                    <a:pt x="0" y="5"/>
                  </a:cubicBez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0" name="Freeform 16"/>
            <p:cNvSpPr/>
            <p:nvPr/>
          </p:nvSpPr>
          <p:spPr bwMode="auto">
            <a:xfrm>
              <a:off x="6927850" y="2967945"/>
              <a:ext cx="79375" cy="104775"/>
            </a:xfrm>
            <a:custGeom>
              <a:avLst/>
              <a:gdLst>
                <a:gd name="T0" fmla="*/ 21 w 21"/>
                <a:gd name="T1" fmla="*/ 28 h 28"/>
                <a:gd name="T2" fmla="*/ 21 w 21"/>
                <a:gd name="T3" fmla="*/ 0 h 28"/>
                <a:gd name="T4" fmla="*/ 0 w 21"/>
                <a:gd name="T5" fmla="*/ 4 h 28"/>
                <a:gd name="T6" fmla="*/ 21 w 21"/>
                <a:gd name="T7" fmla="*/ 28 h 28"/>
              </a:gdLst>
              <a:ahLst/>
              <a:cxnLst>
                <a:cxn ang="0">
                  <a:pos x="T0" y="T1"/>
                </a:cxn>
                <a:cxn ang="0">
                  <a:pos x="T2" y="T3"/>
                </a:cxn>
                <a:cxn ang="0">
                  <a:pos x="T4" y="T5"/>
                </a:cxn>
                <a:cxn ang="0">
                  <a:pos x="T6" y="T7"/>
                </a:cxn>
              </a:cxnLst>
              <a:rect l="0" t="0" r="r" b="b"/>
              <a:pathLst>
                <a:path w="21" h="28">
                  <a:moveTo>
                    <a:pt x="21" y="28"/>
                  </a:moveTo>
                  <a:cubicBezTo>
                    <a:pt x="21" y="0"/>
                    <a:pt x="21" y="0"/>
                    <a:pt x="21" y="0"/>
                  </a:cubicBezTo>
                  <a:cubicBezTo>
                    <a:pt x="14" y="0"/>
                    <a:pt x="7" y="1"/>
                    <a:pt x="0" y="4"/>
                  </a:cubicBezTo>
                  <a:cubicBezTo>
                    <a:pt x="5" y="17"/>
                    <a:pt x="13" y="26"/>
                    <a:pt x="21" y="28"/>
                  </a:cubicBez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1" name="Freeform 17"/>
            <p:cNvSpPr/>
            <p:nvPr/>
          </p:nvSpPr>
          <p:spPr bwMode="auto">
            <a:xfrm>
              <a:off x="6908800" y="2745695"/>
              <a:ext cx="98425" cy="93663"/>
            </a:xfrm>
            <a:custGeom>
              <a:avLst/>
              <a:gdLst>
                <a:gd name="T0" fmla="*/ 0 w 26"/>
                <a:gd name="T1" fmla="*/ 25 h 25"/>
                <a:gd name="T2" fmla="*/ 26 w 26"/>
                <a:gd name="T3" fmla="*/ 25 h 25"/>
                <a:gd name="T4" fmla="*/ 26 w 26"/>
                <a:gd name="T5" fmla="*/ 4 h 25"/>
                <a:gd name="T6" fmla="*/ 4 w 26"/>
                <a:gd name="T7" fmla="*/ 0 h 25"/>
                <a:gd name="T8" fmla="*/ 0 w 26"/>
                <a:gd name="T9" fmla="*/ 25 h 25"/>
              </a:gdLst>
              <a:ahLst/>
              <a:cxnLst>
                <a:cxn ang="0">
                  <a:pos x="T0" y="T1"/>
                </a:cxn>
                <a:cxn ang="0">
                  <a:pos x="T2" y="T3"/>
                </a:cxn>
                <a:cxn ang="0">
                  <a:pos x="T4" y="T5"/>
                </a:cxn>
                <a:cxn ang="0">
                  <a:pos x="T6" y="T7"/>
                </a:cxn>
                <a:cxn ang="0">
                  <a:pos x="T8" y="T9"/>
                </a:cxn>
              </a:cxnLst>
              <a:rect l="0" t="0" r="r" b="b"/>
              <a:pathLst>
                <a:path w="26" h="25">
                  <a:moveTo>
                    <a:pt x="0" y="25"/>
                  </a:moveTo>
                  <a:cubicBezTo>
                    <a:pt x="26" y="25"/>
                    <a:pt x="26" y="25"/>
                    <a:pt x="26" y="25"/>
                  </a:cubicBezTo>
                  <a:cubicBezTo>
                    <a:pt x="26" y="4"/>
                    <a:pt x="26" y="4"/>
                    <a:pt x="26" y="4"/>
                  </a:cubicBezTo>
                  <a:cubicBezTo>
                    <a:pt x="18" y="4"/>
                    <a:pt x="11" y="2"/>
                    <a:pt x="4" y="0"/>
                  </a:cubicBezTo>
                  <a:cubicBezTo>
                    <a:pt x="2" y="7"/>
                    <a:pt x="0" y="16"/>
                    <a:pt x="0" y="25"/>
                  </a:cubicBez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2" name="Freeform 18"/>
            <p:cNvSpPr/>
            <p:nvPr/>
          </p:nvSpPr>
          <p:spPr bwMode="auto">
            <a:xfrm>
              <a:off x="7029450" y="2640920"/>
              <a:ext cx="66675" cy="93663"/>
            </a:xfrm>
            <a:custGeom>
              <a:avLst/>
              <a:gdLst>
                <a:gd name="T0" fmla="*/ 0 w 18"/>
                <a:gd name="T1" fmla="*/ 0 h 25"/>
                <a:gd name="T2" fmla="*/ 0 w 18"/>
                <a:gd name="T3" fmla="*/ 25 h 25"/>
                <a:gd name="T4" fmla="*/ 18 w 18"/>
                <a:gd name="T5" fmla="*/ 21 h 25"/>
                <a:gd name="T6" fmla="*/ 0 w 18"/>
                <a:gd name="T7" fmla="*/ 0 h 25"/>
              </a:gdLst>
              <a:ahLst/>
              <a:cxnLst>
                <a:cxn ang="0">
                  <a:pos x="T0" y="T1"/>
                </a:cxn>
                <a:cxn ang="0">
                  <a:pos x="T2" y="T3"/>
                </a:cxn>
                <a:cxn ang="0">
                  <a:pos x="T4" y="T5"/>
                </a:cxn>
                <a:cxn ang="0">
                  <a:pos x="T6" y="T7"/>
                </a:cxn>
              </a:cxnLst>
              <a:rect l="0" t="0" r="r" b="b"/>
              <a:pathLst>
                <a:path w="18" h="25">
                  <a:moveTo>
                    <a:pt x="0" y="0"/>
                  </a:moveTo>
                  <a:cubicBezTo>
                    <a:pt x="0" y="25"/>
                    <a:pt x="0" y="25"/>
                    <a:pt x="0" y="25"/>
                  </a:cubicBezTo>
                  <a:cubicBezTo>
                    <a:pt x="6" y="25"/>
                    <a:pt x="12" y="23"/>
                    <a:pt x="18" y="21"/>
                  </a:cubicBezTo>
                  <a:cubicBezTo>
                    <a:pt x="13" y="10"/>
                    <a:pt x="7" y="2"/>
                    <a:pt x="0" y="0"/>
                  </a:cubicBez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3" name="Freeform 19"/>
            <p:cNvSpPr/>
            <p:nvPr/>
          </p:nvSpPr>
          <p:spPr bwMode="auto">
            <a:xfrm>
              <a:off x="6931025" y="2636157"/>
              <a:ext cx="76200" cy="98425"/>
            </a:xfrm>
            <a:custGeom>
              <a:avLst/>
              <a:gdLst>
                <a:gd name="T0" fmla="*/ 20 w 20"/>
                <a:gd name="T1" fmla="*/ 26 h 26"/>
                <a:gd name="T2" fmla="*/ 20 w 20"/>
                <a:gd name="T3" fmla="*/ 0 h 26"/>
                <a:gd name="T4" fmla="*/ 0 w 20"/>
                <a:gd name="T5" fmla="*/ 22 h 26"/>
                <a:gd name="T6" fmla="*/ 20 w 20"/>
                <a:gd name="T7" fmla="*/ 26 h 26"/>
              </a:gdLst>
              <a:ahLst/>
              <a:cxnLst>
                <a:cxn ang="0">
                  <a:pos x="T0" y="T1"/>
                </a:cxn>
                <a:cxn ang="0">
                  <a:pos x="T2" y="T3"/>
                </a:cxn>
                <a:cxn ang="0">
                  <a:pos x="T4" y="T5"/>
                </a:cxn>
                <a:cxn ang="0">
                  <a:pos x="T6" y="T7"/>
                </a:cxn>
              </a:cxnLst>
              <a:rect l="0" t="0" r="r" b="b"/>
              <a:pathLst>
                <a:path w="20" h="26">
                  <a:moveTo>
                    <a:pt x="20" y="26"/>
                  </a:moveTo>
                  <a:cubicBezTo>
                    <a:pt x="20" y="0"/>
                    <a:pt x="20" y="0"/>
                    <a:pt x="20" y="0"/>
                  </a:cubicBezTo>
                  <a:cubicBezTo>
                    <a:pt x="12" y="2"/>
                    <a:pt x="5" y="11"/>
                    <a:pt x="0" y="22"/>
                  </a:cubicBezTo>
                  <a:cubicBezTo>
                    <a:pt x="6" y="25"/>
                    <a:pt x="13" y="26"/>
                    <a:pt x="20" y="26"/>
                  </a:cubicBez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4" name="Freeform 20"/>
            <p:cNvSpPr/>
            <p:nvPr/>
          </p:nvSpPr>
          <p:spPr bwMode="auto">
            <a:xfrm>
              <a:off x="6908800" y="2863170"/>
              <a:ext cx="98425" cy="96838"/>
            </a:xfrm>
            <a:custGeom>
              <a:avLst/>
              <a:gdLst>
                <a:gd name="T0" fmla="*/ 3 w 26"/>
                <a:gd name="T1" fmla="*/ 26 h 26"/>
                <a:gd name="T2" fmla="*/ 26 w 26"/>
                <a:gd name="T3" fmla="*/ 21 h 26"/>
                <a:gd name="T4" fmla="*/ 26 w 26"/>
                <a:gd name="T5" fmla="*/ 0 h 26"/>
                <a:gd name="T6" fmla="*/ 0 w 26"/>
                <a:gd name="T7" fmla="*/ 0 h 26"/>
                <a:gd name="T8" fmla="*/ 3 w 26"/>
                <a:gd name="T9" fmla="*/ 26 h 26"/>
              </a:gdLst>
              <a:ahLst/>
              <a:cxnLst>
                <a:cxn ang="0">
                  <a:pos x="T0" y="T1"/>
                </a:cxn>
                <a:cxn ang="0">
                  <a:pos x="T2" y="T3"/>
                </a:cxn>
                <a:cxn ang="0">
                  <a:pos x="T4" y="T5"/>
                </a:cxn>
                <a:cxn ang="0">
                  <a:pos x="T6" y="T7"/>
                </a:cxn>
                <a:cxn ang="0">
                  <a:pos x="T8" y="T9"/>
                </a:cxn>
              </a:cxnLst>
              <a:rect l="0" t="0" r="r" b="b"/>
              <a:pathLst>
                <a:path w="26" h="26">
                  <a:moveTo>
                    <a:pt x="3" y="26"/>
                  </a:moveTo>
                  <a:cubicBezTo>
                    <a:pt x="10" y="23"/>
                    <a:pt x="18" y="21"/>
                    <a:pt x="26" y="21"/>
                  </a:cubicBezTo>
                  <a:cubicBezTo>
                    <a:pt x="26" y="0"/>
                    <a:pt x="26" y="0"/>
                    <a:pt x="26" y="0"/>
                  </a:cubicBezTo>
                  <a:cubicBezTo>
                    <a:pt x="0" y="0"/>
                    <a:pt x="0" y="0"/>
                    <a:pt x="0" y="0"/>
                  </a:cubicBezTo>
                  <a:cubicBezTo>
                    <a:pt x="0" y="9"/>
                    <a:pt x="1" y="18"/>
                    <a:pt x="3" y="26"/>
                  </a:cubicBez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5" name="Freeform 21"/>
            <p:cNvSpPr/>
            <p:nvPr/>
          </p:nvSpPr>
          <p:spPr bwMode="auto">
            <a:xfrm>
              <a:off x="6784975" y="2863170"/>
              <a:ext cx="112713" cy="146050"/>
            </a:xfrm>
            <a:custGeom>
              <a:avLst/>
              <a:gdLst>
                <a:gd name="T0" fmla="*/ 30 w 30"/>
                <a:gd name="T1" fmla="*/ 28 h 39"/>
                <a:gd name="T2" fmla="*/ 27 w 30"/>
                <a:gd name="T3" fmla="*/ 0 h 39"/>
                <a:gd name="T4" fmla="*/ 0 w 30"/>
                <a:gd name="T5" fmla="*/ 0 h 39"/>
                <a:gd name="T6" fmla="*/ 16 w 30"/>
                <a:gd name="T7" fmla="*/ 39 h 39"/>
                <a:gd name="T8" fmla="*/ 30 w 30"/>
                <a:gd name="T9" fmla="*/ 28 h 39"/>
              </a:gdLst>
              <a:ahLst/>
              <a:cxnLst>
                <a:cxn ang="0">
                  <a:pos x="T0" y="T1"/>
                </a:cxn>
                <a:cxn ang="0">
                  <a:pos x="T2" y="T3"/>
                </a:cxn>
                <a:cxn ang="0">
                  <a:pos x="T4" y="T5"/>
                </a:cxn>
                <a:cxn ang="0">
                  <a:pos x="T6" y="T7"/>
                </a:cxn>
                <a:cxn ang="0">
                  <a:pos x="T8" y="T9"/>
                </a:cxn>
              </a:cxnLst>
              <a:rect l="0" t="0" r="r" b="b"/>
              <a:pathLst>
                <a:path w="30" h="39">
                  <a:moveTo>
                    <a:pt x="30" y="28"/>
                  </a:moveTo>
                  <a:cubicBezTo>
                    <a:pt x="28" y="20"/>
                    <a:pt x="27" y="10"/>
                    <a:pt x="27" y="0"/>
                  </a:cubicBezTo>
                  <a:cubicBezTo>
                    <a:pt x="0" y="0"/>
                    <a:pt x="0" y="0"/>
                    <a:pt x="0" y="0"/>
                  </a:cubicBezTo>
                  <a:cubicBezTo>
                    <a:pt x="1" y="15"/>
                    <a:pt x="7" y="28"/>
                    <a:pt x="16" y="39"/>
                  </a:cubicBezTo>
                  <a:cubicBezTo>
                    <a:pt x="20" y="35"/>
                    <a:pt x="25" y="31"/>
                    <a:pt x="30" y="28"/>
                  </a:cubicBez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6" name="Freeform 22"/>
            <p:cNvSpPr/>
            <p:nvPr/>
          </p:nvSpPr>
          <p:spPr bwMode="auto">
            <a:xfrm>
              <a:off x="7062788" y="2629807"/>
              <a:ext cx="101600" cy="77788"/>
            </a:xfrm>
            <a:custGeom>
              <a:avLst/>
              <a:gdLst>
                <a:gd name="T0" fmla="*/ 0 w 27"/>
                <a:gd name="T1" fmla="*/ 0 h 21"/>
                <a:gd name="T2" fmla="*/ 15 w 27"/>
                <a:gd name="T3" fmla="*/ 21 h 21"/>
                <a:gd name="T4" fmla="*/ 27 w 27"/>
                <a:gd name="T5" fmla="*/ 12 h 21"/>
                <a:gd name="T6" fmla="*/ 0 w 27"/>
                <a:gd name="T7" fmla="*/ 0 h 21"/>
              </a:gdLst>
              <a:ahLst/>
              <a:cxnLst>
                <a:cxn ang="0">
                  <a:pos x="T0" y="T1"/>
                </a:cxn>
                <a:cxn ang="0">
                  <a:pos x="T2" y="T3"/>
                </a:cxn>
                <a:cxn ang="0">
                  <a:pos x="T4" y="T5"/>
                </a:cxn>
                <a:cxn ang="0">
                  <a:pos x="T6" y="T7"/>
                </a:cxn>
              </a:cxnLst>
              <a:rect l="0" t="0" r="r" b="b"/>
              <a:pathLst>
                <a:path w="27" h="21">
                  <a:moveTo>
                    <a:pt x="0" y="0"/>
                  </a:moveTo>
                  <a:cubicBezTo>
                    <a:pt x="6" y="4"/>
                    <a:pt x="11" y="11"/>
                    <a:pt x="15" y="21"/>
                  </a:cubicBezTo>
                  <a:cubicBezTo>
                    <a:pt x="19" y="19"/>
                    <a:pt x="23" y="16"/>
                    <a:pt x="27" y="12"/>
                  </a:cubicBezTo>
                  <a:cubicBezTo>
                    <a:pt x="19" y="6"/>
                    <a:pt x="10" y="2"/>
                    <a:pt x="0" y="0"/>
                  </a:cubicBez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7" name="Freeform 23"/>
            <p:cNvSpPr/>
            <p:nvPr/>
          </p:nvSpPr>
          <p:spPr bwMode="auto">
            <a:xfrm>
              <a:off x="7131050" y="2863170"/>
              <a:ext cx="115888" cy="149225"/>
            </a:xfrm>
            <a:custGeom>
              <a:avLst/>
              <a:gdLst>
                <a:gd name="T0" fmla="*/ 4 w 31"/>
                <a:gd name="T1" fmla="*/ 0 h 40"/>
                <a:gd name="T2" fmla="*/ 0 w 31"/>
                <a:gd name="T3" fmla="*/ 29 h 40"/>
                <a:gd name="T4" fmla="*/ 15 w 31"/>
                <a:gd name="T5" fmla="*/ 40 h 40"/>
                <a:gd name="T6" fmla="*/ 31 w 31"/>
                <a:gd name="T7" fmla="*/ 0 h 40"/>
                <a:gd name="T8" fmla="*/ 4 w 31"/>
                <a:gd name="T9" fmla="*/ 0 h 40"/>
              </a:gdLst>
              <a:ahLst/>
              <a:cxnLst>
                <a:cxn ang="0">
                  <a:pos x="T0" y="T1"/>
                </a:cxn>
                <a:cxn ang="0">
                  <a:pos x="T2" y="T3"/>
                </a:cxn>
                <a:cxn ang="0">
                  <a:pos x="T4" y="T5"/>
                </a:cxn>
                <a:cxn ang="0">
                  <a:pos x="T6" y="T7"/>
                </a:cxn>
                <a:cxn ang="0">
                  <a:pos x="T8" y="T9"/>
                </a:cxn>
              </a:cxnLst>
              <a:rect l="0" t="0" r="r" b="b"/>
              <a:pathLst>
                <a:path w="31" h="40">
                  <a:moveTo>
                    <a:pt x="4" y="0"/>
                  </a:moveTo>
                  <a:cubicBezTo>
                    <a:pt x="4" y="10"/>
                    <a:pt x="2" y="20"/>
                    <a:pt x="0" y="29"/>
                  </a:cubicBezTo>
                  <a:cubicBezTo>
                    <a:pt x="5" y="32"/>
                    <a:pt x="10" y="36"/>
                    <a:pt x="15" y="40"/>
                  </a:cubicBezTo>
                  <a:cubicBezTo>
                    <a:pt x="25" y="30"/>
                    <a:pt x="31" y="15"/>
                    <a:pt x="31" y="0"/>
                  </a:cubicBezTo>
                  <a:cubicBezTo>
                    <a:pt x="4" y="0"/>
                    <a:pt x="4" y="0"/>
                    <a:pt x="4" y="0"/>
                  </a:cubicBez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8" name="Freeform 24"/>
            <p:cNvSpPr/>
            <p:nvPr/>
          </p:nvSpPr>
          <p:spPr bwMode="auto">
            <a:xfrm>
              <a:off x="6867525" y="2629807"/>
              <a:ext cx="93663" cy="77788"/>
            </a:xfrm>
            <a:custGeom>
              <a:avLst/>
              <a:gdLst>
                <a:gd name="T0" fmla="*/ 11 w 25"/>
                <a:gd name="T1" fmla="*/ 21 h 21"/>
                <a:gd name="T2" fmla="*/ 25 w 25"/>
                <a:gd name="T3" fmla="*/ 0 h 21"/>
                <a:gd name="T4" fmla="*/ 0 w 25"/>
                <a:gd name="T5" fmla="*/ 13 h 21"/>
                <a:gd name="T6" fmla="*/ 11 w 25"/>
                <a:gd name="T7" fmla="*/ 21 h 21"/>
              </a:gdLst>
              <a:ahLst/>
              <a:cxnLst>
                <a:cxn ang="0">
                  <a:pos x="T0" y="T1"/>
                </a:cxn>
                <a:cxn ang="0">
                  <a:pos x="T2" y="T3"/>
                </a:cxn>
                <a:cxn ang="0">
                  <a:pos x="T4" y="T5"/>
                </a:cxn>
                <a:cxn ang="0">
                  <a:pos x="T6" y="T7"/>
                </a:cxn>
              </a:cxnLst>
              <a:rect l="0" t="0" r="r" b="b"/>
              <a:pathLst>
                <a:path w="25" h="21">
                  <a:moveTo>
                    <a:pt x="11" y="21"/>
                  </a:moveTo>
                  <a:cubicBezTo>
                    <a:pt x="15" y="12"/>
                    <a:pt x="20" y="5"/>
                    <a:pt x="25" y="0"/>
                  </a:cubicBezTo>
                  <a:cubicBezTo>
                    <a:pt x="16" y="3"/>
                    <a:pt x="7" y="7"/>
                    <a:pt x="0" y="13"/>
                  </a:cubicBezTo>
                  <a:cubicBezTo>
                    <a:pt x="3" y="17"/>
                    <a:pt x="7" y="19"/>
                    <a:pt x="11" y="21"/>
                  </a:cubicBez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9" name="Freeform 25"/>
            <p:cNvSpPr/>
            <p:nvPr/>
          </p:nvSpPr>
          <p:spPr bwMode="auto">
            <a:xfrm>
              <a:off x="7126288" y="2693307"/>
              <a:ext cx="120650" cy="146050"/>
            </a:xfrm>
            <a:custGeom>
              <a:avLst/>
              <a:gdLst>
                <a:gd name="T0" fmla="*/ 0 w 32"/>
                <a:gd name="T1" fmla="*/ 10 h 39"/>
                <a:gd name="T2" fmla="*/ 5 w 32"/>
                <a:gd name="T3" fmla="*/ 39 h 39"/>
                <a:gd name="T4" fmla="*/ 32 w 32"/>
                <a:gd name="T5" fmla="*/ 39 h 39"/>
                <a:gd name="T6" fmla="*/ 15 w 32"/>
                <a:gd name="T7" fmla="*/ 0 h 39"/>
                <a:gd name="T8" fmla="*/ 0 w 32"/>
                <a:gd name="T9" fmla="*/ 10 h 39"/>
              </a:gdLst>
              <a:ahLst/>
              <a:cxnLst>
                <a:cxn ang="0">
                  <a:pos x="T0" y="T1"/>
                </a:cxn>
                <a:cxn ang="0">
                  <a:pos x="T2" y="T3"/>
                </a:cxn>
                <a:cxn ang="0">
                  <a:pos x="T4" y="T5"/>
                </a:cxn>
                <a:cxn ang="0">
                  <a:pos x="T6" y="T7"/>
                </a:cxn>
                <a:cxn ang="0">
                  <a:pos x="T8" y="T9"/>
                </a:cxn>
              </a:cxnLst>
              <a:rect l="0" t="0" r="r" b="b"/>
              <a:pathLst>
                <a:path w="32" h="39">
                  <a:moveTo>
                    <a:pt x="0" y="10"/>
                  </a:moveTo>
                  <a:cubicBezTo>
                    <a:pt x="3" y="19"/>
                    <a:pt x="4" y="29"/>
                    <a:pt x="5" y="39"/>
                  </a:cubicBezTo>
                  <a:cubicBezTo>
                    <a:pt x="32" y="39"/>
                    <a:pt x="32" y="39"/>
                    <a:pt x="32" y="39"/>
                  </a:cubicBezTo>
                  <a:cubicBezTo>
                    <a:pt x="31" y="24"/>
                    <a:pt x="25" y="10"/>
                    <a:pt x="15" y="0"/>
                  </a:cubicBezTo>
                  <a:cubicBezTo>
                    <a:pt x="10" y="4"/>
                    <a:pt x="6" y="7"/>
                    <a:pt x="0" y="10"/>
                  </a:cubicBez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80" name="Freeform 26"/>
            <p:cNvSpPr/>
            <p:nvPr/>
          </p:nvSpPr>
          <p:spPr bwMode="auto">
            <a:xfrm>
              <a:off x="6788150" y="2696482"/>
              <a:ext cx="112713" cy="142875"/>
            </a:xfrm>
            <a:custGeom>
              <a:avLst/>
              <a:gdLst>
                <a:gd name="T0" fmla="*/ 26 w 30"/>
                <a:gd name="T1" fmla="*/ 38 h 38"/>
                <a:gd name="T2" fmla="*/ 30 w 30"/>
                <a:gd name="T3" fmla="*/ 10 h 38"/>
                <a:gd name="T4" fmla="*/ 16 w 30"/>
                <a:gd name="T5" fmla="*/ 0 h 38"/>
                <a:gd name="T6" fmla="*/ 0 w 30"/>
                <a:gd name="T7" fmla="*/ 38 h 38"/>
                <a:gd name="T8" fmla="*/ 26 w 30"/>
                <a:gd name="T9" fmla="*/ 38 h 38"/>
              </a:gdLst>
              <a:ahLst/>
              <a:cxnLst>
                <a:cxn ang="0">
                  <a:pos x="T0" y="T1"/>
                </a:cxn>
                <a:cxn ang="0">
                  <a:pos x="T2" y="T3"/>
                </a:cxn>
                <a:cxn ang="0">
                  <a:pos x="T4" y="T5"/>
                </a:cxn>
                <a:cxn ang="0">
                  <a:pos x="T6" y="T7"/>
                </a:cxn>
                <a:cxn ang="0">
                  <a:pos x="T8" y="T9"/>
                </a:cxn>
              </a:cxnLst>
              <a:rect l="0" t="0" r="r" b="b"/>
              <a:pathLst>
                <a:path w="30" h="38">
                  <a:moveTo>
                    <a:pt x="26" y="38"/>
                  </a:moveTo>
                  <a:cubicBezTo>
                    <a:pt x="26" y="28"/>
                    <a:pt x="27" y="18"/>
                    <a:pt x="30" y="10"/>
                  </a:cubicBezTo>
                  <a:cubicBezTo>
                    <a:pt x="25" y="7"/>
                    <a:pt x="20" y="4"/>
                    <a:pt x="16" y="0"/>
                  </a:cubicBezTo>
                  <a:cubicBezTo>
                    <a:pt x="7" y="10"/>
                    <a:pt x="1" y="23"/>
                    <a:pt x="0" y="38"/>
                  </a:cubicBezTo>
                  <a:cubicBezTo>
                    <a:pt x="26" y="38"/>
                    <a:pt x="26" y="38"/>
                    <a:pt x="26" y="38"/>
                  </a:cubicBez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81" name="Freeform 27"/>
            <p:cNvSpPr/>
            <p:nvPr/>
          </p:nvSpPr>
          <p:spPr bwMode="auto">
            <a:xfrm>
              <a:off x="7070725" y="2994932"/>
              <a:ext cx="96838" cy="85725"/>
            </a:xfrm>
            <a:custGeom>
              <a:avLst/>
              <a:gdLst>
                <a:gd name="T0" fmla="*/ 14 w 26"/>
                <a:gd name="T1" fmla="*/ 0 h 23"/>
                <a:gd name="T2" fmla="*/ 0 w 26"/>
                <a:gd name="T3" fmla="*/ 23 h 23"/>
                <a:gd name="T4" fmla="*/ 26 w 26"/>
                <a:gd name="T5" fmla="*/ 10 h 23"/>
                <a:gd name="T6" fmla="*/ 14 w 26"/>
                <a:gd name="T7" fmla="*/ 0 h 23"/>
              </a:gdLst>
              <a:ahLst/>
              <a:cxnLst>
                <a:cxn ang="0">
                  <a:pos x="T0" y="T1"/>
                </a:cxn>
                <a:cxn ang="0">
                  <a:pos x="T2" y="T3"/>
                </a:cxn>
                <a:cxn ang="0">
                  <a:pos x="T4" y="T5"/>
                </a:cxn>
                <a:cxn ang="0">
                  <a:pos x="T6" y="T7"/>
                </a:cxn>
              </a:cxnLst>
              <a:rect l="0" t="0" r="r" b="b"/>
              <a:pathLst>
                <a:path w="26" h="23">
                  <a:moveTo>
                    <a:pt x="14" y="0"/>
                  </a:moveTo>
                  <a:cubicBezTo>
                    <a:pt x="10" y="10"/>
                    <a:pt x="5" y="18"/>
                    <a:pt x="0" y="23"/>
                  </a:cubicBezTo>
                  <a:cubicBezTo>
                    <a:pt x="9" y="21"/>
                    <a:pt x="18" y="16"/>
                    <a:pt x="26" y="10"/>
                  </a:cubicBezTo>
                  <a:cubicBezTo>
                    <a:pt x="22" y="6"/>
                    <a:pt x="18" y="3"/>
                    <a:pt x="14" y="0"/>
                  </a:cubicBez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82" name="Freeform 28"/>
            <p:cNvSpPr/>
            <p:nvPr/>
          </p:nvSpPr>
          <p:spPr bwMode="auto">
            <a:xfrm>
              <a:off x="6862763" y="2994932"/>
              <a:ext cx="95250" cy="82550"/>
            </a:xfrm>
            <a:custGeom>
              <a:avLst/>
              <a:gdLst>
                <a:gd name="T0" fmla="*/ 11 w 25"/>
                <a:gd name="T1" fmla="*/ 0 h 22"/>
                <a:gd name="T2" fmla="*/ 0 w 25"/>
                <a:gd name="T3" fmla="*/ 9 h 22"/>
                <a:gd name="T4" fmla="*/ 25 w 25"/>
                <a:gd name="T5" fmla="*/ 22 h 22"/>
                <a:gd name="T6" fmla="*/ 11 w 25"/>
                <a:gd name="T7" fmla="*/ 0 h 22"/>
              </a:gdLst>
              <a:ahLst/>
              <a:cxnLst>
                <a:cxn ang="0">
                  <a:pos x="T0" y="T1"/>
                </a:cxn>
                <a:cxn ang="0">
                  <a:pos x="T2" y="T3"/>
                </a:cxn>
                <a:cxn ang="0">
                  <a:pos x="T4" y="T5"/>
                </a:cxn>
                <a:cxn ang="0">
                  <a:pos x="T6" y="T7"/>
                </a:cxn>
              </a:cxnLst>
              <a:rect l="0" t="0" r="r" b="b"/>
              <a:pathLst>
                <a:path w="25" h="22">
                  <a:moveTo>
                    <a:pt x="11" y="0"/>
                  </a:moveTo>
                  <a:cubicBezTo>
                    <a:pt x="7" y="2"/>
                    <a:pt x="3" y="5"/>
                    <a:pt x="0" y="9"/>
                  </a:cubicBezTo>
                  <a:cubicBezTo>
                    <a:pt x="7" y="15"/>
                    <a:pt x="15" y="20"/>
                    <a:pt x="25" y="22"/>
                  </a:cubicBezTo>
                  <a:cubicBezTo>
                    <a:pt x="19" y="18"/>
                    <a:pt x="15" y="10"/>
                    <a:pt x="11" y="0"/>
                  </a:cubicBezTo>
                  <a:close/>
                </a:path>
              </a:pathLst>
            </a:custGeom>
            <a:solidFill>
              <a:schemeClr val="bg1"/>
            </a:solidFill>
            <a:ln>
              <a:noFill/>
            </a:ln>
          </p:spPr>
          <p:txBody>
            <a:bodyPr/>
            <a:lstStyle/>
            <a:p>
              <a:pPr fontAlgn="auto">
                <a:spcBef>
                  <a:spcPts val="0"/>
                </a:spcBef>
                <a:spcAft>
                  <a:spcPts val="0"/>
                </a:spcAft>
                <a:buFontTx/>
                <a:buNone/>
                <a:defRPr/>
              </a:pPr>
              <a:endParaRPr lang="zh-CN" altLang="en-US">
                <a:latin typeface="+mn-lt"/>
                <a:ea typeface="+mn-ea"/>
              </a:endParaRPr>
            </a:p>
          </p:txBody>
        </p:sp>
      </p:grpSp>
      <p:sp>
        <p:nvSpPr>
          <p:cNvPr id="32781" name="Freeform 29"/>
          <p:cNvSpPr>
            <a:spLocks noEditPoints="1" noChangeArrowheads="1"/>
          </p:cNvSpPr>
          <p:nvPr/>
        </p:nvSpPr>
        <p:spPr bwMode="auto">
          <a:xfrm>
            <a:off x="4333875" y="2193925"/>
            <a:ext cx="554038" cy="561975"/>
          </a:xfrm>
          <a:custGeom>
            <a:avLst/>
            <a:gdLst>
              <a:gd name="T0" fmla="*/ 113 w 114"/>
              <a:gd name="T1" fmla="*/ 100 h 116"/>
              <a:gd name="T2" fmla="*/ 84 w 114"/>
              <a:gd name="T3" fmla="*/ 72 h 116"/>
              <a:gd name="T4" fmla="*/ 89 w 114"/>
              <a:gd name="T5" fmla="*/ 46 h 116"/>
              <a:gd name="T6" fmla="*/ 43 w 114"/>
              <a:gd name="T7" fmla="*/ 1 h 116"/>
              <a:gd name="T8" fmla="*/ 1 w 114"/>
              <a:gd name="T9" fmla="*/ 50 h 116"/>
              <a:gd name="T10" fmla="*/ 48 w 114"/>
              <a:gd name="T11" fmla="*/ 95 h 116"/>
              <a:gd name="T12" fmla="*/ 72 w 114"/>
              <a:gd name="T13" fmla="*/ 87 h 116"/>
              <a:gd name="T14" fmla="*/ 100 w 114"/>
              <a:gd name="T15" fmla="*/ 115 h 116"/>
              <a:gd name="T16" fmla="*/ 104 w 114"/>
              <a:gd name="T17" fmla="*/ 114 h 116"/>
              <a:gd name="T18" fmla="*/ 113 w 114"/>
              <a:gd name="T19" fmla="*/ 103 h 116"/>
              <a:gd name="T20" fmla="*/ 113 w 114"/>
              <a:gd name="T21" fmla="*/ 100 h 116"/>
              <a:gd name="T22" fmla="*/ 15 w 114"/>
              <a:gd name="T23" fmla="*/ 50 h 116"/>
              <a:gd name="T24" fmla="*/ 44 w 114"/>
              <a:gd name="T25" fmla="*/ 16 h 116"/>
              <a:gd name="T26" fmla="*/ 75 w 114"/>
              <a:gd name="T27" fmla="*/ 47 h 116"/>
              <a:gd name="T28" fmla="*/ 47 w 114"/>
              <a:gd name="T29" fmla="*/ 80 h 116"/>
              <a:gd name="T30" fmla="*/ 15 w 114"/>
              <a:gd name="T31" fmla="*/ 50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116"/>
              <a:gd name="T50" fmla="*/ 114 w 114"/>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116">
                <a:moveTo>
                  <a:pt x="113" y="100"/>
                </a:moveTo>
                <a:cubicBezTo>
                  <a:pt x="84" y="72"/>
                  <a:pt x="84" y="72"/>
                  <a:pt x="84" y="72"/>
                </a:cubicBezTo>
                <a:cubicBezTo>
                  <a:pt x="88" y="65"/>
                  <a:pt x="90" y="56"/>
                  <a:pt x="89" y="46"/>
                </a:cubicBezTo>
                <a:cubicBezTo>
                  <a:pt x="88" y="21"/>
                  <a:pt x="67" y="0"/>
                  <a:pt x="43" y="1"/>
                </a:cubicBezTo>
                <a:cubicBezTo>
                  <a:pt x="18" y="3"/>
                  <a:pt x="0" y="24"/>
                  <a:pt x="1" y="50"/>
                </a:cubicBezTo>
                <a:cubicBezTo>
                  <a:pt x="3" y="76"/>
                  <a:pt x="24" y="96"/>
                  <a:pt x="48" y="95"/>
                </a:cubicBezTo>
                <a:cubicBezTo>
                  <a:pt x="57" y="95"/>
                  <a:pt x="65" y="92"/>
                  <a:pt x="72" y="87"/>
                </a:cubicBezTo>
                <a:cubicBezTo>
                  <a:pt x="100" y="115"/>
                  <a:pt x="100" y="115"/>
                  <a:pt x="100" y="115"/>
                </a:cubicBezTo>
                <a:cubicBezTo>
                  <a:pt x="101" y="116"/>
                  <a:pt x="103" y="115"/>
                  <a:pt x="104" y="114"/>
                </a:cubicBezTo>
                <a:cubicBezTo>
                  <a:pt x="113" y="103"/>
                  <a:pt x="113" y="103"/>
                  <a:pt x="113" y="103"/>
                </a:cubicBezTo>
                <a:cubicBezTo>
                  <a:pt x="114" y="102"/>
                  <a:pt x="114" y="101"/>
                  <a:pt x="113" y="100"/>
                </a:cubicBezTo>
                <a:close/>
                <a:moveTo>
                  <a:pt x="15" y="50"/>
                </a:moveTo>
                <a:cubicBezTo>
                  <a:pt x="14" y="32"/>
                  <a:pt x="27" y="17"/>
                  <a:pt x="44" y="16"/>
                </a:cubicBezTo>
                <a:cubicBezTo>
                  <a:pt x="60" y="16"/>
                  <a:pt x="74" y="29"/>
                  <a:pt x="75" y="47"/>
                </a:cubicBezTo>
                <a:cubicBezTo>
                  <a:pt x="76" y="65"/>
                  <a:pt x="64" y="80"/>
                  <a:pt x="47" y="80"/>
                </a:cubicBezTo>
                <a:cubicBezTo>
                  <a:pt x="31" y="81"/>
                  <a:pt x="16" y="67"/>
                  <a:pt x="15" y="50"/>
                </a:cubicBezTo>
                <a:close/>
              </a:path>
            </a:pathLst>
          </a:custGeom>
          <a:solidFill>
            <a:schemeClr val="bg1"/>
          </a:solidFill>
          <a:ln w="9525">
            <a:noFill/>
            <a:round/>
            <a:headEnd/>
            <a:tailEnd/>
          </a:ln>
        </p:spPr>
        <p:txBody>
          <a:bodyPr/>
          <a:lstStyle/>
          <a:p>
            <a:endParaRPr lang="zh-CN" altLang="en-US"/>
          </a:p>
        </p:txBody>
      </p:sp>
      <p:sp>
        <p:nvSpPr>
          <p:cNvPr id="84" name="TextBox 57"/>
          <p:cNvSpPr txBox="1"/>
          <p:nvPr/>
        </p:nvSpPr>
        <p:spPr bwMode="auto">
          <a:xfrm>
            <a:off x="190500" y="1771650"/>
            <a:ext cx="3346450" cy="1736725"/>
          </a:xfrm>
          <a:prstGeom prst="rect">
            <a:avLst/>
          </a:prstGeom>
          <a:noFill/>
        </p:spPr>
        <p:txBody>
          <a:bodyPr>
            <a:spAutoFit/>
          </a:bodyPr>
          <a:lstStyle/>
          <a:p>
            <a:pPr algn="just">
              <a:lnSpc>
                <a:spcPct val="150000"/>
              </a:lnSpc>
              <a:buFontTx/>
              <a:buNone/>
              <a:defRPr/>
            </a:pPr>
            <a:r>
              <a:rPr lang="en-US" altLang="zh-CN"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sym typeface="+mn-ea"/>
              </a:rPr>
              <a:t>1. </a:t>
            </a:r>
            <a:r>
              <a:rPr lang="zh-CN" altLang="en-US"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sym typeface="+mn-ea"/>
              </a:rPr>
              <a:t>出台制造业布局调整优化指导意见，引导产业江海联动、南北转移、产城融合发展，构建新型制造业布局体系</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5" name="TextBox 57"/>
          <p:cNvSpPr txBox="1"/>
          <p:nvPr/>
        </p:nvSpPr>
        <p:spPr bwMode="auto">
          <a:xfrm>
            <a:off x="8393113" y="1771650"/>
            <a:ext cx="3651250" cy="1736725"/>
          </a:xfrm>
          <a:prstGeom prst="rect">
            <a:avLst/>
          </a:prstGeom>
          <a:noFill/>
        </p:spPr>
        <p:txBody>
          <a:bodyPr>
            <a:spAutoFit/>
          </a:bodyPr>
          <a:lstStyle/>
          <a:p>
            <a:pPr algn="just">
              <a:lnSpc>
                <a:spcPct val="150000"/>
              </a:lnSpc>
              <a:buFontTx/>
              <a:buNone/>
              <a:defRPr/>
            </a:pPr>
            <a:r>
              <a:rPr lang="en-US" altLang="zh-CN"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sym typeface="+mn-ea"/>
              </a:rPr>
              <a:t>3. </a:t>
            </a:r>
            <a:r>
              <a:rPr lang="zh-CN" altLang="en-US"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sym typeface="+mn-ea"/>
              </a:rPr>
              <a:t>制定特色产业发展水平评价体系，指导各市编制年度实施方案，评估择优切块安排不超过1亿元的资金给予重点支持</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TextBox 57"/>
          <p:cNvSpPr txBox="1"/>
          <p:nvPr/>
        </p:nvSpPr>
        <p:spPr bwMode="auto">
          <a:xfrm>
            <a:off x="190500" y="4491038"/>
            <a:ext cx="3346450" cy="1325562"/>
          </a:xfrm>
          <a:prstGeom prst="rect">
            <a:avLst/>
          </a:prstGeom>
          <a:noFill/>
        </p:spPr>
        <p:txBody>
          <a:bodyPr>
            <a:spAutoFit/>
          </a:bodyPr>
          <a:lstStyle/>
          <a:p>
            <a:pPr algn="just">
              <a:lnSpc>
                <a:spcPct val="150000"/>
              </a:lnSpc>
              <a:buFontTx/>
              <a:buNone/>
              <a:defRPr/>
            </a:pPr>
            <a:r>
              <a:rPr lang="en-US" altLang="zh-CN"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sym typeface="+mn-ea"/>
              </a:rPr>
              <a:t>2. </a:t>
            </a:r>
            <a:r>
              <a:rPr lang="zh-CN" altLang="en-US"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sym typeface="+mn-ea"/>
              </a:rPr>
              <a:t>建立全产业链合作共赢生态体系，打造20个左右现代特色产业集群</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TextBox 57"/>
          <p:cNvSpPr txBox="1"/>
          <p:nvPr/>
        </p:nvSpPr>
        <p:spPr bwMode="auto">
          <a:xfrm>
            <a:off x="8555038" y="4491038"/>
            <a:ext cx="3489325" cy="1738312"/>
          </a:xfrm>
          <a:prstGeom prst="rect">
            <a:avLst/>
          </a:prstGeom>
          <a:noFill/>
        </p:spPr>
        <p:txBody>
          <a:bodyPr>
            <a:spAutoFit/>
          </a:bodyPr>
          <a:lstStyle/>
          <a:p>
            <a:pPr algn="just">
              <a:lnSpc>
                <a:spcPct val="150000"/>
              </a:lnSpc>
              <a:spcBef>
                <a:spcPts val="0"/>
              </a:spcBef>
              <a:buFontTx/>
              <a:buNone/>
              <a:defRPr/>
            </a:pPr>
            <a:r>
              <a:rPr lang="en-US" altLang="zh-CN"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sym typeface="+mn-ea"/>
              </a:rPr>
              <a:t>4. </a:t>
            </a:r>
            <a:r>
              <a:rPr lang="zh-CN" altLang="en-US"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sym typeface="+mn-ea"/>
              </a:rPr>
              <a:t>深入开展新型工业化产业示范基地创建活动，被认定为“中国制造2025”卓越提升试点示范基地的给予100万元奖励</a:t>
            </a:r>
            <a:endParaRPr lang="zh-CN" altLang="en-US"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786" name="Freeform 226"/>
          <p:cNvSpPr>
            <a:spLocks noEditPoints="1" noChangeArrowheads="1"/>
          </p:cNvSpPr>
          <p:nvPr/>
        </p:nvSpPr>
        <p:spPr bwMode="auto">
          <a:xfrm>
            <a:off x="5532438" y="3298825"/>
            <a:ext cx="930275" cy="846138"/>
          </a:xfrm>
          <a:custGeom>
            <a:avLst/>
            <a:gdLst>
              <a:gd name="T0" fmla="*/ 311 w 351"/>
              <a:gd name="T1" fmla="*/ 111 h 319"/>
              <a:gd name="T2" fmla="*/ 263 w 351"/>
              <a:gd name="T3" fmla="*/ 0 h 319"/>
              <a:gd name="T4" fmla="*/ 0 w 351"/>
              <a:gd name="T5" fmla="*/ 115 h 319"/>
              <a:gd name="T6" fmla="*/ 64 w 351"/>
              <a:gd name="T7" fmla="*/ 259 h 319"/>
              <a:gd name="T8" fmla="*/ 64 w 351"/>
              <a:gd name="T9" fmla="*/ 319 h 319"/>
              <a:gd name="T10" fmla="*/ 351 w 351"/>
              <a:gd name="T11" fmla="*/ 319 h 319"/>
              <a:gd name="T12" fmla="*/ 351 w 351"/>
              <a:gd name="T13" fmla="*/ 111 h 319"/>
              <a:gd name="T14" fmla="*/ 311 w 351"/>
              <a:gd name="T15" fmla="*/ 111 h 319"/>
              <a:gd name="T16" fmla="*/ 64 w 351"/>
              <a:gd name="T17" fmla="*/ 131 h 319"/>
              <a:gd name="T18" fmla="*/ 56 w 351"/>
              <a:gd name="T19" fmla="*/ 135 h 319"/>
              <a:gd name="T20" fmla="*/ 64 w 351"/>
              <a:gd name="T21" fmla="*/ 157 h 319"/>
              <a:gd name="T22" fmla="*/ 64 w 351"/>
              <a:gd name="T23" fmla="*/ 211 h 319"/>
              <a:gd name="T24" fmla="*/ 28 w 351"/>
              <a:gd name="T25" fmla="*/ 125 h 319"/>
              <a:gd name="T26" fmla="*/ 253 w 351"/>
              <a:gd name="T27" fmla="*/ 30 h 319"/>
              <a:gd name="T28" fmla="*/ 287 w 351"/>
              <a:gd name="T29" fmla="*/ 111 h 319"/>
              <a:gd name="T30" fmla="*/ 265 w 351"/>
              <a:gd name="T31" fmla="*/ 111 h 319"/>
              <a:gd name="T32" fmla="*/ 242 w 351"/>
              <a:gd name="T33" fmla="*/ 58 h 319"/>
              <a:gd name="T34" fmla="*/ 114 w 351"/>
              <a:gd name="T35" fmla="*/ 111 h 319"/>
              <a:gd name="T36" fmla="*/ 64 w 351"/>
              <a:gd name="T37" fmla="*/ 111 h 319"/>
              <a:gd name="T38" fmla="*/ 64 w 351"/>
              <a:gd name="T39" fmla="*/ 131 h 319"/>
              <a:gd name="T40" fmla="*/ 329 w 351"/>
              <a:gd name="T41" fmla="*/ 297 h 319"/>
              <a:gd name="T42" fmla="*/ 84 w 351"/>
              <a:gd name="T43" fmla="*/ 297 h 319"/>
              <a:gd name="T44" fmla="*/ 84 w 351"/>
              <a:gd name="T45" fmla="*/ 131 h 319"/>
              <a:gd name="T46" fmla="*/ 329 w 351"/>
              <a:gd name="T47" fmla="*/ 131 h 319"/>
              <a:gd name="T48" fmla="*/ 329 w 351"/>
              <a:gd name="T49" fmla="*/ 297 h 319"/>
              <a:gd name="T50" fmla="*/ 309 w 351"/>
              <a:gd name="T51" fmla="*/ 153 h 319"/>
              <a:gd name="T52" fmla="*/ 106 w 351"/>
              <a:gd name="T53" fmla="*/ 153 h 319"/>
              <a:gd name="T54" fmla="*/ 106 w 351"/>
              <a:gd name="T55" fmla="*/ 277 h 319"/>
              <a:gd name="T56" fmla="*/ 309 w 351"/>
              <a:gd name="T57" fmla="*/ 277 h 319"/>
              <a:gd name="T58" fmla="*/ 309 w 351"/>
              <a:gd name="T59" fmla="*/ 153 h 3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1"/>
              <a:gd name="T91" fmla="*/ 0 h 319"/>
              <a:gd name="T92" fmla="*/ 351 w 351"/>
              <a:gd name="T93" fmla="*/ 319 h 3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1" h="319">
                <a:moveTo>
                  <a:pt x="311" y="111"/>
                </a:moveTo>
                <a:lnTo>
                  <a:pt x="263" y="0"/>
                </a:lnTo>
                <a:lnTo>
                  <a:pt x="0" y="115"/>
                </a:lnTo>
                <a:lnTo>
                  <a:pt x="64" y="259"/>
                </a:lnTo>
                <a:lnTo>
                  <a:pt x="64" y="319"/>
                </a:lnTo>
                <a:lnTo>
                  <a:pt x="351" y="319"/>
                </a:lnTo>
                <a:lnTo>
                  <a:pt x="351" y="111"/>
                </a:lnTo>
                <a:lnTo>
                  <a:pt x="311" y="111"/>
                </a:lnTo>
                <a:close/>
                <a:moveTo>
                  <a:pt x="64" y="131"/>
                </a:moveTo>
                <a:lnTo>
                  <a:pt x="56" y="135"/>
                </a:lnTo>
                <a:lnTo>
                  <a:pt x="64" y="157"/>
                </a:lnTo>
                <a:lnTo>
                  <a:pt x="64" y="211"/>
                </a:lnTo>
                <a:lnTo>
                  <a:pt x="28" y="125"/>
                </a:lnTo>
                <a:lnTo>
                  <a:pt x="253" y="30"/>
                </a:lnTo>
                <a:lnTo>
                  <a:pt x="287" y="111"/>
                </a:lnTo>
                <a:lnTo>
                  <a:pt x="265" y="111"/>
                </a:lnTo>
                <a:lnTo>
                  <a:pt x="242" y="58"/>
                </a:lnTo>
                <a:lnTo>
                  <a:pt x="114" y="111"/>
                </a:lnTo>
                <a:lnTo>
                  <a:pt x="64" y="111"/>
                </a:lnTo>
                <a:lnTo>
                  <a:pt x="64" y="131"/>
                </a:lnTo>
                <a:close/>
                <a:moveTo>
                  <a:pt x="329" y="297"/>
                </a:moveTo>
                <a:lnTo>
                  <a:pt x="84" y="297"/>
                </a:lnTo>
                <a:lnTo>
                  <a:pt x="84" y="131"/>
                </a:lnTo>
                <a:lnTo>
                  <a:pt x="329" y="131"/>
                </a:lnTo>
                <a:lnTo>
                  <a:pt x="329" y="297"/>
                </a:lnTo>
                <a:close/>
                <a:moveTo>
                  <a:pt x="309" y="153"/>
                </a:moveTo>
                <a:lnTo>
                  <a:pt x="106" y="153"/>
                </a:lnTo>
                <a:lnTo>
                  <a:pt x="106" y="277"/>
                </a:lnTo>
                <a:lnTo>
                  <a:pt x="309" y="277"/>
                </a:lnTo>
                <a:lnTo>
                  <a:pt x="309" y="153"/>
                </a:lnTo>
                <a:close/>
              </a:path>
            </a:pathLst>
          </a:custGeom>
          <a:solidFill>
            <a:schemeClr val="bg1"/>
          </a:solidFill>
          <a:ln w="9525">
            <a:noFill/>
            <a:round/>
            <a:headEnd/>
            <a:tailEnd/>
          </a:ln>
        </p:spPr>
        <p:txBody>
          <a:bodyPr/>
          <a:lstStyle/>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33795"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33796" name="文本框 17"/>
          <p:cNvSpPr txBox="1">
            <a:spLocks noChangeArrowheads="1"/>
          </p:cNvSpPr>
          <p:nvPr/>
        </p:nvSpPr>
        <p:spPr bwMode="auto">
          <a:xfrm>
            <a:off x="19050" y="122238"/>
            <a:ext cx="5410200" cy="612775"/>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（十五）提升历史经典产业</a:t>
            </a:r>
          </a:p>
        </p:txBody>
      </p:sp>
      <p:sp>
        <p:nvSpPr>
          <p:cNvPr id="29" name="Freeform 7"/>
          <p:cNvSpPr/>
          <p:nvPr/>
        </p:nvSpPr>
        <p:spPr bwMode="auto">
          <a:xfrm>
            <a:off x="393700" y="3683000"/>
            <a:ext cx="2316163" cy="1662113"/>
          </a:xfrm>
          <a:custGeom>
            <a:avLst/>
            <a:gdLst>
              <a:gd name="T0" fmla="*/ 961 w 961"/>
              <a:gd name="T1" fmla="*/ 388 h 689"/>
              <a:gd name="T2" fmla="*/ 863 w 961"/>
              <a:gd name="T3" fmla="*/ 495 h 689"/>
              <a:gd name="T4" fmla="*/ 652 w 961"/>
              <a:gd name="T5" fmla="*/ 633 h 689"/>
              <a:gd name="T6" fmla="*/ 368 w 961"/>
              <a:gd name="T7" fmla="*/ 676 h 689"/>
              <a:gd name="T8" fmla="*/ 119 w 961"/>
              <a:gd name="T9" fmla="*/ 554 h 689"/>
              <a:gd name="T10" fmla="*/ 109 w 961"/>
              <a:gd name="T11" fmla="*/ 544 h 689"/>
              <a:gd name="T12" fmla="*/ 22 w 961"/>
              <a:gd name="T13" fmla="*/ 386 h 689"/>
              <a:gd name="T14" fmla="*/ 5 w 961"/>
              <a:gd name="T15" fmla="*/ 217 h 689"/>
              <a:gd name="T16" fmla="*/ 44 w 961"/>
              <a:gd name="T17" fmla="*/ 83 h 689"/>
              <a:gd name="T18" fmla="*/ 117 w 961"/>
              <a:gd name="T19" fmla="*/ 12 h 689"/>
              <a:gd name="T20" fmla="*/ 201 w 961"/>
              <a:gd name="T21" fmla="*/ 6 h 689"/>
              <a:gd name="T22" fmla="*/ 280 w 961"/>
              <a:gd name="T23" fmla="*/ 39 h 689"/>
              <a:gd name="T24" fmla="*/ 354 w 961"/>
              <a:gd name="T25" fmla="*/ 89 h 689"/>
              <a:gd name="T26" fmla="*/ 420 w 961"/>
              <a:gd name="T27" fmla="*/ 150 h 689"/>
              <a:gd name="T28" fmla="*/ 425 w 961"/>
              <a:gd name="T29" fmla="*/ 155 h 689"/>
              <a:gd name="T30" fmla="*/ 531 w 961"/>
              <a:gd name="T31" fmla="*/ 270 h 689"/>
              <a:gd name="T32" fmla="*/ 679 w 961"/>
              <a:gd name="T33" fmla="*/ 366 h 689"/>
              <a:gd name="T34" fmla="*/ 848 w 961"/>
              <a:gd name="T35" fmla="*/ 399 h 689"/>
              <a:gd name="T36" fmla="*/ 961 w 961"/>
              <a:gd name="T37" fmla="*/ 38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1" h="689">
                <a:moveTo>
                  <a:pt x="961" y="388"/>
                </a:moveTo>
                <a:cubicBezTo>
                  <a:pt x="947" y="405"/>
                  <a:pt x="915" y="447"/>
                  <a:pt x="863" y="495"/>
                </a:cubicBezTo>
                <a:cubicBezTo>
                  <a:pt x="811" y="543"/>
                  <a:pt x="739" y="597"/>
                  <a:pt x="652" y="633"/>
                </a:cubicBezTo>
                <a:cubicBezTo>
                  <a:pt x="565" y="670"/>
                  <a:pt x="464" y="689"/>
                  <a:pt x="368" y="676"/>
                </a:cubicBezTo>
                <a:cubicBezTo>
                  <a:pt x="273" y="664"/>
                  <a:pt x="182" y="620"/>
                  <a:pt x="119" y="554"/>
                </a:cubicBezTo>
                <a:cubicBezTo>
                  <a:pt x="116" y="551"/>
                  <a:pt x="113" y="547"/>
                  <a:pt x="109" y="544"/>
                </a:cubicBezTo>
                <a:cubicBezTo>
                  <a:pt x="68" y="499"/>
                  <a:pt x="39" y="443"/>
                  <a:pt x="22" y="386"/>
                </a:cubicBezTo>
                <a:cubicBezTo>
                  <a:pt x="5" y="328"/>
                  <a:pt x="0" y="269"/>
                  <a:pt x="5" y="217"/>
                </a:cubicBezTo>
                <a:cubicBezTo>
                  <a:pt x="10" y="164"/>
                  <a:pt x="24" y="118"/>
                  <a:pt x="44" y="83"/>
                </a:cubicBezTo>
                <a:cubicBezTo>
                  <a:pt x="64" y="48"/>
                  <a:pt x="89" y="25"/>
                  <a:pt x="117" y="12"/>
                </a:cubicBezTo>
                <a:cubicBezTo>
                  <a:pt x="145" y="0"/>
                  <a:pt x="173" y="0"/>
                  <a:pt x="201" y="6"/>
                </a:cubicBezTo>
                <a:cubicBezTo>
                  <a:pt x="228" y="12"/>
                  <a:pt x="255" y="24"/>
                  <a:pt x="280" y="39"/>
                </a:cubicBezTo>
                <a:cubicBezTo>
                  <a:pt x="306" y="53"/>
                  <a:pt x="331" y="70"/>
                  <a:pt x="354" y="89"/>
                </a:cubicBezTo>
                <a:cubicBezTo>
                  <a:pt x="377" y="107"/>
                  <a:pt x="399" y="127"/>
                  <a:pt x="420" y="150"/>
                </a:cubicBezTo>
                <a:cubicBezTo>
                  <a:pt x="422" y="152"/>
                  <a:pt x="423" y="154"/>
                  <a:pt x="425" y="155"/>
                </a:cubicBezTo>
                <a:cubicBezTo>
                  <a:pt x="457" y="189"/>
                  <a:pt x="489" y="232"/>
                  <a:pt x="531" y="270"/>
                </a:cubicBezTo>
                <a:cubicBezTo>
                  <a:pt x="572" y="309"/>
                  <a:pt x="623" y="343"/>
                  <a:pt x="679" y="366"/>
                </a:cubicBezTo>
                <a:cubicBezTo>
                  <a:pt x="735" y="388"/>
                  <a:pt x="796" y="399"/>
                  <a:pt x="848" y="399"/>
                </a:cubicBezTo>
                <a:cubicBezTo>
                  <a:pt x="900" y="400"/>
                  <a:pt x="943" y="390"/>
                  <a:pt x="961" y="388"/>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3798" name="Freeform 8"/>
          <p:cNvSpPr>
            <a:spLocks noChangeArrowheads="1"/>
          </p:cNvSpPr>
          <p:nvPr/>
        </p:nvSpPr>
        <p:spPr bwMode="auto">
          <a:xfrm>
            <a:off x="2646363" y="4638675"/>
            <a:ext cx="25400" cy="22225"/>
          </a:xfrm>
          <a:custGeom>
            <a:avLst/>
            <a:gdLst>
              <a:gd name="T0" fmla="*/ 4 w 10"/>
              <a:gd name="T1" fmla="*/ 8 h 9"/>
              <a:gd name="T2" fmla="*/ 3 w 10"/>
              <a:gd name="T3" fmla="*/ 8 h 9"/>
              <a:gd name="T4" fmla="*/ 3 w 10"/>
              <a:gd name="T5" fmla="*/ 6 h 9"/>
              <a:gd name="T6" fmla="*/ 5 w 10"/>
              <a:gd name="T7" fmla="*/ 4 h 9"/>
              <a:gd name="T8" fmla="*/ 2 w 10"/>
              <a:gd name="T9" fmla="*/ 4 h 9"/>
              <a:gd name="T10" fmla="*/ 1 w 10"/>
              <a:gd name="T11" fmla="*/ 3 h 9"/>
              <a:gd name="T12" fmla="*/ 2 w 10"/>
              <a:gd name="T13" fmla="*/ 1 h 9"/>
              <a:gd name="T14" fmla="*/ 8 w 10"/>
              <a:gd name="T15" fmla="*/ 0 h 9"/>
              <a:gd name="T16" fmla="*/ 10 w 10"/>
              <a:gd name="T17" fmla="*/ 1 h 9"/>
              <a:gd name="T18" fmla="*/ 10 w 10"/>
              <a:gd name="T19" fmla="*/ 3 h 9"/>
              <a:gd name="T20" fmla="*/ 6 w 10"/>
              <a:gd name="T21" fmla="*/ 8 h 9"/>
              <a:gd name="T22" fmla="*/ 4 w 10"/>
              <a:gd name="T23" fmla="*/ 8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9"/>
              <a:gd name="T38" fmla="*/ 10 w 10"/>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9">
                <a:moveTo>
                  <a:pt x="4" y="8"/>
                </a:moveTo>
                <a:cubicBezTo>
                  <a:pt x="3" y="8"/>
                  <a:pt x="3" y="8"/>
                  <a:pt x="3" y="8"/>
                </a:cubicBezTo>
                <a:cubicBezTo>
                  <a:pt x="3" y="7"/>
                  <a:pt x="3" y="6"/>
                  <a:pt x="3" y="6"/>
                </a:cubicBezTo>
                <a:cubicBezTo>
                  <a:pt x="4" y="5"/>
                  <a:pt x="4" y="5"/>
                  <a:pt x="5" y="4"/>
                </a:cubicBezTo>
                <a:cubicBezTo>
                  <a:pt x="4" y="4"/>
                  <a:pt x="3" y="4"/>
                  <a:pt x="2" y="4"/>
                </a:cubicBezTo>
                <a:cubicBezTo>
                  <a:pt x="2" y="5"/>
                  <a:pt x="1" y="4"/>
                  <a:pt x="1" y="3"/>
                </a:cubicBezTo>
                <a:cubicBezTo>
                  <a:pt x="0" y="2"/>
                  <a:pt x="1" y="1"/>
                  <a:pt x="2" y="1"/>
                </a:cubicBezTo>
                <a:cubicBezTo>
                  <a:pt x="4" y="1"/>
                  <a:pt x="6" y="1"/>
                  <a:pt x="8" y="0"/>
                </a:cubicBezTo>
                <a:cubicBezTo>
                  <a:pt x="9" y="0"/>
                  <a:pt x="10" y="0"/>
                  <a:pt x="10" y="1"/>
                </a:cubicBezTo>
                <a:cubicBezTo>
                  <a:pt x="10" y="2"/>
                  <a:pt x="10" y="2"/>
                  <a:pt x="10" y="3"/>
                </a:cubicBezTo>
                <a:cubicBezTo>
                  <a:pt x="8" y="4"/>
                  <a:pt x="7" y="6"/>
                  <a:pt x="6" y="8"/>
                </a:cubicBezTo>
                <a:cubicBezTo>
                  <a:pt x="5" y="8"/>
                  <a:pt x="4" y="9"/>
                  <a:pt x="4" y="8"/>
                </a:cubicBezTo>
                <a:close/>
              </a:path>
            </a:pathLst>
          </a:custGeom>
          <a:solidFill>
            <a:srgbClr val="FFFFFF"/>
          </a:solidFill>
          <a:ln w="9525">
            <a:noFill/>
            <a:round/>
            <a:headEnd/>
            <a:tailEnd/>
          </a:ln>
        </p:spPr>
        <p:txBody>
          <a:bodyPr/>
          <a:lstStyle/>
          <a:p>
            <a:endParaRPr lang="zh-CN" altLang="en-US"/>
          </a:p>
        </p:txBody>
      </p:sp>
      <p:sp>
        <p:nvSpPr>
          <p:cNvPr id="33799" name="Freeform 11"/>
          <p:cNvSpPr>
            <a:spLocks noChangeArrowheads="1"/>
          </p:cNvSpPr>
          <p:nvPr/>
        </p:nvSpPr>
        <p:spPr bwMode="auto">
          <a:xfrm>
            <a:off x="1454150" y="3019425"/>
            <a:ext cx="2009775" cy="1441450"/>
          </a:xfrm>
          <a:custGeom>
            <a:avLst/>
            <a:gdLst>
              <a:gd name="T0" fmla="*/ 0 w 834"/>
              <a:gd name="T1" fmla="*/ 336 h 598"/>
              <a:gd name="T2" fmla="*/ 85 w 834"/>
              <a:gd name="T3" fmla="*/ 430 h 598"/>
              <a:gd name="T4" fmla="*/ 269 w 834"/>
              <a:gd name="T5" fmla="*/ 550 h 598"/>
              <a:gd name="T6" fmla="*/ 514 w 834"/>
              <a:gd name="T7" fmla="*/ 587 h 598"/>
              <a:gd name="T8" fmla="*/ 731 w 834"/>
              <a:gd name="T9" fmla="*/ 481 h 598"/>
              <a:gd name="T10" fmla="*/ 739 w 834"/>
              <a:gd name="T11" fmla="*/ 472 h 598"/>
              <a:gd name="T12" fmla="*/ 815 w 834"/>
              <a:gd name="T13" fmla="*/ 335 h 598"/>
              <a:gd name="T14" fmla="*/ 829 w 834"/>
              <a:gd name="T15" fmla="*/ 188 h 598"/>
              <a:gd name="T16" fmla="*/ 796 w 834"/>
              <a:gd name="T17" fmla="*/ 72 h 598"/>
              <a:gd name="T18" fmla="*/ 732 w 834"/>
              <a:gd name="T19" fmla="*/ 11 h 598"/>
              <a:gd name="T20" fmla="*/ 660 w 834"/>
              <a:gd name="T21" fmla="*/ 6 h 598"/>
              <a:gd name="T22" fmla="*/ 590 w 834"/>
              <a:gd name="T23" fmla="*/ 34 h 598"/>
              <a:gd name="T24" fmla="*/ 527 w 834"/>
              <a:gd name="T25" fmla="*/ 77 h 598"/>
              <a:gd name="T26" fmla="*/ 469 w 834"/>
              <a:gd name="T27" fmla="*/ 130 h 598"/>
              <a:gd name="T28" fmla="*/ 465 w 834"/>
              <a:gd name="T29" fmla="*/ 135 h 598"/>
              <a:gd name="T30" fmla="*/ 373 w 834"/>
              <a:gd name="T31" fmla="*/ 235 h 598"/>
              <a:gd name="T32" fmla="*/ 244 w 834"/>
              <a:gd name="T33" fmla="*/ 317 h 598"/>
              <a:gd name="T34" fmla="*/ 98 w 834"/>
              <a:gd name="T35" fmla="*/ 346 h 598"/>
              <a:gd name="T36" fmla="*/ 0 w 834"/>
              <a:gd name="T37" fmla="*/ 336 h 5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4"/>
              <a:gd name="T58" fmla="*/ 0 h 598"/>
              <a:gd name="T59" fmla="*/ 834 w 834"/>
              <a:gd name="T60" fmla="*/ 598 h 5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4" h="598">
                <a:moveTo>
                  <a:pt x="0" y="336"/>
                </a:moveTo>
                <a:cubicBezTo>
                  <a:pt x="12" y="352"/>
                  <a:pt x="40" y="388"/>
                  <a:pt x="85" y="430"/>
                </a:cubicBezTo>
                <a:cubicBezTo>
                  <a:pt x="130" y="471"/>
                  <a:pt x="193" y="518"/>
                  <a:pt x="269" y="550"/>
                </a:cubicBezTo>
                <a:cubicBezTo>
                  <a:pt x="343" y="581"/>
                  <a:pt x="431" y="598"/>
                  <a:pt x="514" y="587"/>
                </a:cubicBezTo>
                <a:cubicBezTo>
                  <a:pt x="597" y="576"/>
                  <a:pt x="675" y="538"/>
                  <a:pt x="731" y="481"/>
                </a:cubicBezTo>
                <a:cubicBezTo>
                  <a:pt x="733" y="478"/>
                  <a:pt x="736" y="475"/>
                  <a:pt x="739" y="472"/>
                </a:cubicBezTo>
                <a:cubicBezTo>
                  <a:pt x="774" y="433"/>
                  <a:pt x="800" y="385"/>
                  <a:pt x="815" y="335"/>
                </a:cubicBezTo>
                <a:cubicBezTo>
                  <a:pt x="829" y="285"/>
                  <a:pt x="834" y="234"/>
                  <a:pt x="829" y="188"/>
                </a:cubicBezTo>
                <a:cubicBezTo>
                  <a:pt x="825" y="143"/>
                  <a:pt x="813" y="103"/>
                  <a:pt x="796" y="72"/>
                </a:cubicBezTo>
                <a:cubicBezTo>
                  <a:pt x="778" y="42"/>
                  <a:pt x="756" y="22"/>
                  <a:pt x="732" y="11"/>
                </a:cubicBezTo>
                <a:cubicBezTo>
                  <a:pt x="708" y="0"/>
                  <a:pt x="683" y="1"/>
                  <a:pt x="660" y="6"/>
                </a:cubicBezTo>
                <a:cubicBezTo>
                  <a:pt x="636" y="11"/>
                  <a:pt x="613" y="22"/>
                  <a:pt x="590" y="34"/>
                </a:cubicBezTo>
                <a:cubicBezTo>
                  <a:pt x="568" y="47"/>
                  <a:pt x="547" y="61"/>
                  <a:pt x="527" y="77"/>
                </a:cubicBezTo>
                <a:cubicBezTo>
                  <a:pt x="507" y="93"/>
                  <a:pt x="487" y="110"/>
                  <a:pt x="469" y="130"/>
                </a:cubicBezTo>
                <a:cubicBezTo>
                  <a:pt x="468" y="132"/>
                  <a:pt x="467" y="134"/>
                  <a:pt x="465" y="135"/>
                </a:cubicBezTo>
                <a:cubicBezTo>
                  <a:pt x="438" y="165"/>
                  <a:pt x="410" y="201"/>
                  <a:pt x="373" y="235"/>
                </a:cubicBezTo>
                <a:cubicBezTo>
                  <a:pt x="337" y="268"/>
                  <a:pt x="293" y="298"/>
                  <a:pt x="244" y="317"/>
                </a:cubicBezTo>
                <a:cubicBezTo>
                  <a:pt x="196" y="337"/>
                  <a:pt x="144" y="346"/>
                  <a:pt x="98" y="346"/>
                </a:cubicBezTo>
                <a:cubicBezTo>
                  <a:pt x="53" y="347"/>
                  <a:pt x="16" y="338"/>
                  <a:pt x="0" y="336"/>
                </a:cubicBezTo>
                <a:close/>
              </a:path>
            </a:pathLst>
          </a:custGeom>
          <a:solidFill>
            <a:srgbClr val="1570C1"/>
          </a:solidFill>
          <a:ln w="9525">
            <a:noFill/>
            <a:round/>
            <a:headEnd/>
            <a:tailEnd/>
          </a:ln>
        </p:spPr>
        <p:txBody>
          <a:bodyPr/>
          <a:lstStyle/>
          <a:p>
            <a:endParaRPr lang="zh-CN" altLang="en-US"/>
          </a:p>
        </p:txBody>
      </p:sp>
      <p:sp>
        <p:nvSpPr>
          <p:cNvPr id="33800" name="Freeform 12"/>
          <p:cNvSpPr>
            <a:spLocks noChangeArrowheads="1"/>
          </p:cNvSpPr>
          <p:nvPr/>
        </p:nvSpPr>
        <p:spPr bwMode="auto">
          <a:xfrm>
            <a:off x="1489075" y="3848100"/>
            <a:ext cx="19050" cy="17463"/>
          </a:xfrm>
          <a:custGeom>
            <a:avLst/>
            <a:gdLst>
              <a:gd name="T0" fmla="*/ 5 w 8"/>
              <a:gd name="T1" fmla="*/ 7 h 7"/>
              <a:gd name="T2" fmla="*/ 6 w 8"/>
              <a:gd name="T3" fmla="*/ 7 h 7"/>
              <a:gd name="T4" fmla="*/ 6 w 8"/>
              <a:gd name="T5" fmla="*/ 5 h 7"/>
              <a:gd name="T6" fmla="*/ 5 w 8"/>
              <a:gd name="T7" fmla="*/ 3 h 7"/>
              <a:gd name="T8" fmla="*/ 7 w 8"/>
              <a:gd name="T9" fmla="*/ 4 h 7"/>
              <a:gd name="T10" fmla="*/ 8 w 8"/>
              <a:gd name="T11" fmla="*/ 2 h 7"/>
              <a:gd name="T12" fmla="*/ 7 w 8"/>
              <a:gd name="T13" fmla="*/ 1 h 7"/>
              <a:gd name="T14" fmla="*/ 2 w 8"/>
              <a:gd name="T15" fmla="*/ 0 h 7"/>
              <a:gd name="T16" fmla="*/ 0 w 8"/>
              <a:gd name="T17" fmla="*/ 1 h 7"/>
              <a:gd name="T18" fmla="*/ 0 w 8"/>
              <a:gd name="T19" fmla="*/ 2 h 7"/>
              <a:gd name="T20" fmla="*/ 4 w 8"/>
              <a:gd name="T21" fmla="*/ 7 h 7"/>
              <a:gd name="T22" fmla="*/ 5 w 8"/>
              <a:gd name="T23" fmla="*/ 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7"/>
              <a:gd name="T38" fmla="*/ 8 w 8"/>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7">
                <a:moveTo>
                  <a:pt x="5" y="7"/>
                </a:moveTo>
                <a:cubicBezTo>
                  <a:pt x="6" y="7"/>
                  <a:pt x="6" y="7"/>
                  <a:pt x="6" y="7"/>
                </a:cubicBezTo>
                <a:cubicBezTo>
                  <a:pt x="6" y="6"/>
                  <a:pt x="6" y="5"/>
                  <a:pt x="6" y="5"/>
                </a:cubicBezTo>
                <a:cubicBezTo>
                  <a:pt x="6" y="4"/>
                  <a:pt x="5" y="4"/>
                  <a:pt x="5" y="3"/>
                </a:cubicBezTo>
                <a:cubicBezTo>
                  <a:pt x="5" y="3"/>
                  <a:pt x="6" y="4"/>
                  <a:pt x="7" y="4"/>
                </a:cubicBezTo>
                <a:cubicBezTo>
                  <a:pt x="7" y="4"/>
                  <a:pt x="8" y="3"/>
                  <a:pt x="8" y="2"/>
                </a:cubicBezTo>
                <a:cubicBezTo>
                  <a:pt x="8" y="2"/>
                  <a:pt x="8" y="1"/>
                  <a:pt x="7" y="1"/>
                </a:cubicBezTo>
                <a:cubicBezTo>
                  <a:pt x="5" y="1"/>
                  <a:pt x="3" y="0"/>
                  <a:pt x="2" y="0"/>
                </a:cubicBezTo>
                <a:cubicBezTo>
                  <a:pt x="1" y="0"/>
                  <a:pt x="1" y="0"/>
                  <a:pt x="0" y="1"/>
                </a:cubicBezTo>
                <a:cubicBezTo>
                  <a:pt x="0" y="1"/>
                  <a:pt x="0" y="2"/>
                  <a:pt x="0" y="2"/>
                </a:cubicBezTo>
                <a:cubicBezTo>
                  <a:pt x="1" y="4"/>
                  <a:pt x="3" y="5"/>
                  <a:pt x="4" y="7"/>
                </a:cubicBezTo>
                <a:cubicBezTo>
                  <a:pt x="4" y="7"/>
                  <a:pt x="5" y="7"/>
                  <a:pt x="5" y="7"/>
                </a:cubicBezTo>
                <a:close/>
              </a:path>
            </a:pathLst>
          </a:custGeom>
          <a:solidFill>
            <a:srgbClr val="FFFFFF"/>
          </a:solidFill>
          <a:ln w="9525">
            <a:noFill/>
            <a:round/>
            <a:headEnd/>
            <a:tailEnd/>
          </a:ln>
        </p:spPr>
        <p:txBody>
          <a:bodyPr/>
          <a:lstStyle/>
          <a:p>
            <a:endParaRPr lang="zh-CN" altLang="en-US"/>
          </a:p>
        </p:txBody>
      </p:sp>
      <p:sp>
        <p:nvSpPr>
          <p:cNvPr id="33" name="Freeform 15"/>
          <p:cNvSpPr/>
          <p:nvPr/>
        </p:nvSpPr>
        <p:spPr bwMode="auto">
          <a:xfrm>
            <a:off x="703263" y="2354263"/>
            <a:ext cx="1876425" cy="1344612"/>
          </a:xfrm>
          <a:custGeom>
            <a:avLst/>
            <a:gdLst>
              <a:gd name="T0" fmla="*/ 779 w 779"/>
              <a:gd name="T1" fmla="*/ 314 h 558"/>
              <a:gd name="T2" fmla="*/ 700 w 779"/>
              <a:gd name="T3" fmla="*/ 401 h 558"/>
              <a:gd name="T4" fmla="*/ 528 w 779"/>
              <a:gd name="T5" fmla="*/ 513 h 558"/>
              <a:gd name="T6" fmla="*/ 299 w 779"/>
              <a:gd name="T7" fmla="*/ 548 h 558"/>
              <a:gd name="T8" fmla="*/ 97 w 779"/>
              <a:gd name="T9" fmla="*/ 449 h 558"/>
              <a:gd name="T10" fmla="*/ 89 w 779"/>
              <a:gd name="T11" fmla="*/ 441 h 558"/>
              <a:gd name="T12" fmla="*/ 18 w 779"/>
              <a:gd name="T13" fmla="*/ 313 h 558"/>
              <a:gd name="T14" fmla="*/ 4 w 779"/>
              <a:gd name="T15" fmla="*/ 176 h 558"/>
              <a:gd name="T16" fmla="*/ 36 w 779"/>
              <a:gd name="T17" fmla="*/ 67 h 558"/>
              <a:gd name="T18" fmla="*/ 95 w 779"/>
              <a:gd name="T19" fmla="*/ 10 h 558"/>
              <a:gd name="T20" fmla="*/ 163 w 779"/>
              <a:gd name="T21" fmla="*/ 5 h 558"/>
              <a:gd name="T22" fmla="*/ 227 w 779"/>
              <a:gd name="T23" fmla="*/ 31 h 558"/>
              <a:gd name="T24" fmla="*/ 287 w 779"/>
              <a:gd name="T25" fmla="*/ 72 h 558"/>
              <a:gd name="T26" fmla="*/ 341 w 779"/>
              <a:gd name="T27" fmla="*/ 121 h 558"/>
              <a:gd name="T28" fmla="*/ 344 w 779"/>
              <a:gd name="T29" fmla="*/ 126 h 558"/>
              <a:gd name="T30" fmla="*/ 431 w 779"/>
              <a:gd name="T31" fmla="*/ 219 h 558"/>
              <a:gd name="T32" fmla="*/ 551 w 779"/>
              <a:gd name="T33" fmla="*/ 296 h 558"/>
              <a:gd name="T34" fmla="*/ 687 w 779"/>
              <a:gd name="T35" fmla="*/ 323 h 558"/>
              <a:gd name="T36" fmla="*/ 779 w 779"/>
              <a:gd name="T37" fmla="*/ 3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9" h="558">
                <a:moveTo>
                  <a:pt x="779" y="314"/>
                </a:moveTo>
                <a:cubicBezTo>
                  <a:pt x="768" y="328"/>
                  <a:pt x="742" y="362"/>
                  <a:pt x="700" y="401"/>
                </a:cubicBezTo>
                <a:cubicBezTo>
                  <a:pt x="658" y="440"/>
                  <a:pt x="599" y="484"/>
                  <a:pt x="528" y="513"/>
                </a:cubicBezTo>
                <a:cubicBezTo>
                  <a:pt x="458" y="543"/>
                  <a:pt x="376" y="558"/>
                  <a:pt x="299" y="548"/>
                </a:cubicBezTo>
                <a:cubicBezTo>
                  <a:pt x="221" y="538"/>
                  <a:pt x="148" y="502"/>
                  <a:pt x="97" y="449"/>
                </a:cubicBezTo>
                <a:cubicBezTo>
                  <a:pt x="94" y="446"/>
                  <a:pt x="91" y="444"/>
                  <a:pt x="89" y="441"/>
                </a:cubicBezTo>
                <a:cubicBezTo>
                  <a:pt x="56" y="404"/>
                  <a:pt x="32" y="359"/>
                  <a:pt x="18" y="313"/>
                </a:cubicBezTo>
                <a:cubicBezTo>
                  <a:pt x="4" y="266"/>
                  <a:pt x="0" y="218"/>
                  <a:pt x="4" y="176"/>
                </a:cubicBezTo>
                <a:cubicBezTo>
                  <a:pt x="8" y="133"/>
                  <a:pt x="20" y="95"/>
                  <a:pt x="36" y="67"/>
                </a:cubicBezTo>
                <a:cubicBezTo>
                  <a:pt x="52" y="39"/>
                  <a:pt x="72" y="20"/>
                  <a:pt x="95" y="10"/>
                </a:cubicBezTo>
                <a:cubicBezTo>
                  <a:pt x="118" y="0"/>
                  <a:pt x="141" y="0"/>
                  <a:pt x="163" y="5"/>
                </a:cubicBezTo>
                <a:cubicBezTo>
                  <a:pt x="185" y="10"/>
                  <a:pt x="207" y="20"/>
                  <a:pt x="227" y="31"/>
                </a:cubicBezTo>
                <a:cubicBezTo>
                  <a:pt x="248" y="43"/>
                  <a:pt x="268" y="57"/>
                  <a:pt x="287" y="72"/>
                </a:cubicBezTo>
                <a:cubicBezTo>
                  <a:pt x="306" y="86"/>
                  <a:pt x="324" y="103"/>
                  <a:pt x="341" y="121"/>
                </a:cubicBezTo>
                <a:cubicBezTo>
                  <a:pt x="342" y="123"/>
                  <a:pt x="343" y="124"/>
                  <a:pt x="344" y="126"/>
                </a:cubicBezTo>
                <a:cubicBezTo>
                  <a:pt x="370" y="153"/>
                  <a:pt x="397" y="188"/>
                  <a:pt x="431" y="219"/>
                </a:cubicBezTo>
                <a:cubicBezTo>
                  <a:pt x="464" y="250"/>
                  <a:pt x="505" y="278"/>
                  <a:pt x="551" y="296"/>
                </a:cubicBezTo>
                <a:cubicBezTo>
                  <a:pt x="596" y="315"/>
                  <a:pt x="645" y="323"/>
                  <a:pt x="687" y="323"/>
                </a:cubicBezTo>
                <a:cubicBezTo>
                  <a:pt x="730" y="324"/>
                  <a:pt x="765" y="316"/>
                  <a:pt x="779" y="314"/>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3802" name="Freeform 16"/>
          <p:cNvSpPr>
            <a:spLocks noChangeArrowheads="1"/>
          </p:cNvSpPr>
          <p:nvPr/>
        </p:nvSpPr>
        <p:spPr bwMode="auto">
          <a:xfrm>
            <a:off x="2528888" y="3127375"/>
            <a:ext cx="19050" cy="17463"/>
          </a:xfrm>
          <a:custGeom>
            <a:avLst/>
            <a:gdLst>
              <a:gd name="T0" fmla="*/ 3 w 8"/>
              <a:gd name="T1" fmla="*/ 6 h 7"/>
              <a:gd name="T2" fmla="*/ 3 w 8"/>
              <a:gd name="T3" fmla="*/ 6 h 7"/>
              <a:gd name="T4" fmla="*/ 3 w 8"/>
              <a:gd name="T5" fmla="*/ 4 h 7"/>
              <a:gd name="T6" fmla="*/ 4 w 8"/>
              <a:gd name="T7" fmla="*/ 3 h 7"/>
              <a:gd name="T8" fmla="*/ 2 w 8"/>
              <a:gd name="T9" fmla="*/ 3 h 7"/>
              <a:gd name="T10" fmla="*/ 1 w 8"/>
              <a:gd name="T11" fmla="*/ 2 h 7"/>
              <a:gd name="T12" fmla="*/ 2 w 8"/>
              <a:gd name="T13" fmla="*/ 1 h 7"/>
              <a:gd name="T14" fmla="*/ 7 w 8"/>
              <a:gd name="T15" fmla="*/ 0 h 7"/>
              <a:gd name="T16" fmla="*/ 8 w 8"/>
              <a:gd name="T17" fmla="*/ 1 h 7"/>
              <a:gd name="T18" fmla="*/ 8 w 8"/>
              <a:gd name="T19" fmla="*/ 2 h 7"/>
              <a:gd name="T20" fmla="*/ 5 w 8"/>
              <a:gd name="T21" fmla="*/ 6 h 7"/>
              <a:gd name="T22" fmla="*/ 3 w 8"/>
              <a:gd name="T23" fmla="*/ 6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7"/>
              <a:gd name="T38" fmla="*/ 8 w 8"/>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7">
                <a:moveTo>
                  <a:pt x="3" y="6"/>
                </a:moveTo>
                <a:cubicBezTo>
                  <a:pt x="3" y="6"/>
                  <a:pt x="3" y="6"/>
                  <a:pt x="3" y="6"/>
                </a:cubicBezTo>
                <a:cubicBezTo>
                  <a:pt x="2" y="6"/>
                  <a:pt x="2" y="5"/>
                  <a:pt x="3" y="4"/>
                </a:cubicBezTo>
                <a:cubicBezTo>
                  <a:pt x="3" y="4"/>
                  <a:pt x="3" y="4"/>
                  <a:pt x="4" y="3"/>
                </a:cubicBezTo>
                <a:cubicBezTo>
                  <a:pt x="3" y="3"/>
                  <a:pt x="3" y="3"/>
                  <a:pt x="2" y="3"/>
                </a:cubicBezTo>
                <a:cubicBezTo>
                  <a:pt x="1" y="3"/>
                  <a:pt x="1" y="3"/>
                  <a:pt x="1" y="2"/>
                </a:cubicBezTo>
                <a:cubicBezTo>
                  <a:pt x="0" y="2"/>
                  <a:pt x="1" y="1"/>
                  <a:pt x="2" y="1"/>
                </a:cubicBezTo>
                <a:cubicBezTo>
                  <a:pt x="3" y="1"/>
                  <a:pt x="5" y="0"/>
                  <a:pt x="7" y="0"/>
                </a:cubicBezTo>
                <a:cubicBezTo>
                  <a:pt x="7" y="0"/>
                  <a:pt x="8" y="0"/>
                  <a:pt x="8" y="1"/>
                </a:cubicBezTo>
                <a:cubicBezTo>
                  <a:pt x="8" y="1"/>
                  <a:pt x="8" y="2"/>
                  <a:pt x="8" y="2"/>
                </a:cubicBezTo>
                <a:cubicBezTo>
                  <a:pt x="7" y="3"/>
                  <a:pt x="6" y="5"/>
                  <a:pt x="5" y="6"/>
                </a:cubicBezTo>
                <a:cubicBezTo>
                  <a:pt x="4" y="7"/>
                  <a:pt x="4" y="7"/>
                  <a:pt x="3" y="6"/>
                </a:cubicBezTo>
                <a:close/>
              </a:path>
            </a:pathLst>
          </a:custGeom>
          <a:solidFill>
            <a:srgbClr val="FFFFFF"/>
          </a:solidFill>
          <a:ln w="9525">
            <a:noFill/>
            <a:round/>
            <a:headEnd/>
            <a:tailEnd/>
          </a:ln>
        </p:spPr>
        <p:txBody>
          <a:bodyPr/>
          <a:lstStyle/>
          <a:p>
            <a:endParaRPr lang="zh-CN" altLang="en-US"/>
          </a:p>
        </p:txBody>
      </p:sp>
      <p:sp>
        <p:nvSpPr>
          <p:cNvPr id="33803" name="Freeform 19"/>
          <p:cNvSpPr>
            <a:spLocks noChangeArrowheads="1"/>
          </p:cNvSpPr>
          <p:nvPr/>
        </p:nvSpPr>
        <p:spPr bwMode="auto">
          <a:xfrm>
            <a:off x="1611313" y="1863725"/>
            <a:ext cx="1568450" cy="1125538"/>
          </a:xfrm>
          <a:custGeom>
            <a:avLst/>
            <a:gdLst>
              <a:gd name="T0" fmla="*/ 0 w 651"/>
              <a:gd name="T1" fmla="*/ 263 h 467"/>
              <a:gd name="T2" fmla="*/ 66 w 651"/>
              <a:gd name="T3" fmla="*/ 336 h 467"/>
              <a:gd name="T4" fmla="*/ 209 w 651"/>
              <a:gd name="T5" fmla="*/ 430 h 467"/>
              <a:gd name="T6" fmla="*/ 401 w 651"/>
              <a:gd name="T7" fmla="*/ 459 h 467"/>
              <a:gd name="T8" fmla="*/ 570 w 651"/>
              <a:gd name="T9" fmla="*/ 376 h 467"/>
              <a:gd name="T10" fmla="*/ 577 w 651"/>
              <a:gd name="T11" fmla="*/ 369 h 467"/>
              <a:gd name="T12" fmla="*/ 636 w 651"/>
              <a:gd name="T13" fmla="*/ 262 h 467"/>
              <a:gd name="T14" fmla="*/ 648 w 651"/>
              <a:gd name="T15" fmla="*/ 147 h 467"/>
              <a:gd name="T16" fmla="*/ 621 w 651"/>
              <a:gd name="T17" fmla="*/ 57 h 467"/>
              <a:gd name="T18" fmla="*/ 572 w 651"/>
              <a:gd name="T19" fmla="*/ 9 h 467"/>
              <a:gd name="T20" fmla="*/ 515 w 651"/>
              <a:gd name="T21" fmla="*/ 5 h 467"/>
              <a:gd name="T22" fmla="*/ 461 w 651"/>
              <a:gd name="T23" fmla="*/ 27 h 467"/>
              <a:gd name="T24" fmla="*/ 411 w 651"/>
              <a:gd name="T25" fmla="*/ 60 h 467"/>
              <a:gd name="T26" fmla="*/ 366 w 651"/>
              <a:gd name="T27" fmla="*/ 102 h 467"/>
              <a:gd name="T28" fmla="*/ 363 w 651"/>
              <a:gd name="T29" fmla="*/ 106 h 467"/>
              <a:gd name="T30" fmla="*/ 291 w 651"/>
              <a:gd name="T31" fmla="*/ 183 h 467"/>
              <a:gd name="T32" fmla="*/ 191 w 651"/>
              <a:gd name="T33" fmla="*/ 248 h 467"/>
              <a:gd name="T34" fmla="*/ 76 w 651"/>
              <a:gd name="T35" fmla="*/ 271 h 467"/>
              <a:gd name="T36" fmla="*/ 0 w 651"/>
              <a:gd name="T37" fmla="*/ 263 h 4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1"/>
              <a:gd name="T58" fmla="*/ 0 h 467"/>
              <a:gd name="T59" fmla="*/ 651 w 651"/>
              <a:gd name="T60" fmla="*/ 467 h 4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1" h="467">
                <a:moveTo>
                  <a:pt x="0" y="263"/>
                </a:moveTo>
                <a:cubicBezTo>
                  <a:pt x="9" y="275"/>
                  <a:pt x="31" y="303"/>
                  <a:pt x="66" y="336"/>
                </a:cubicBezTo>
                <a:cubicBezTo>
                  <a:pt x="101" y="368"/>
                  <a:pt x="150" y="405"/>
                  <a:pt x="209" y="430"/>
                </a:cubicBezTo>
                <a:cubicBezTo>
                  <a:pt x="268" y="455"/>
                  <a:pt x="336" y="467"/>
                  <a:pt x="401" y="459"/>
                </a:cubicBezTo>
                <a:cubicBezTo>
                  <a:pt x="466" y="450"/>
                  <a:pt x="527" y="421"/>
                  <a:pt x="570" y="376"/>
                </a:cubicBezTo>
                <a:cubicBezTo>
                  <a:pt x="573" y="374"/>
                  <a:pt x="575" y="371"/>
                  <a:pt x="577" y="369"/>
                </a:cubicBezTo>
                <a:cubicBezTo>
                  <a:pt x="605" y="339"/>
                  <a:pt x="625" y="301"/>
                  <a:pt x="636" y="262"/>
                </a:cubicBezTo>
                <a:cubicBezTo>
                  <a:pt x="648" y="223"/>
                  <a:pt x="651" y="183"/>
                  <a:pt x="648" y="147"/>
                </a:cubicBezTo>
                <a:cubicBezTo>
                  <a:pt x="644" y="112"/>
                  <a:pt x="635" y="80"/>
                  <a:pt x="621" y="57"/>
                </a:cubicBezTo>
                <a:cubicBezTo>
                  <a:pt x="608" y="33"/>
                  <a:pt x="591" y="17"/>
                  <a:pt x="572" y="9"/>
                </a:cubicBezTo>
                <a:cubicBezTo>
                  <a:pt x="553" y="0"/>
                  <a:pt x="534" y="0"/>
                  <a:pt x="515" y="5"/>
                </a:cubicBezTo>
                <a:cubicBezTo>
                  <a:pt x="496" y="9"/>
                  <a:pt x="478" y="17"/>
                  <a:pt x="461" y="27"/>
                </a:cubicBezTo>
                <a:cubicBezTo>
                  <a:pt x="444" y="36"/>
                  <a:pt x="427" y="48"/>
                  <a:pt x="411" y="60"/>
                </a:cubicBezTo>
                <a:cubicBezTo>
                  <a:pt x="395" y="73"/>
                  <a:pt x="380" y="86"/>
                  <a:pt x="366" y="102"/>
                </a:cubicBezTo>
                <a:cubicBezTo>
                  <a:pt x="365" y="103"/>
                  <a:pt x="364" y="104"/>
                  <a:pt x="363" y="106"/>
                </a:cubicBezTo>
                <a:cubicBezTo>
                  <a:pt x="342" y="129"/>
                  <a:pt x="320" y="157"/>
                  <a:pt x="291" y="183"/>
                </a:cubicBezTo>
                <a:cubicBezTo>
                  <a:pt x="263" y="210"/>
                  <a:pt x="228" y="233"/>
                  <a:pt x="191" y="248"/>
                </a:cubicBezTo>
                <a:cubicBezTo>
                  <a:pt x="153" y="264"/>
                  <a:pt x="112" y="271"/>
                  <a:pt x="76" y="271"/>
                </a:cubicBezTo>
                <a:cubicBezTo>
                  <a:pt x="41" y="271"/>
                  <a:pt x="12" y="265"/>
                  <a:pt x="0" y="263"/>
                </a:cubicBezTo>
                <a:close/>
              </a:path>
            </a:pathLst>
          </a:custGeom>
          <a:solidFill>
            <a:srgbClr val="1570C1"/>
          </a:solidFill>
          <a:ln w="9525">
            <a:noFill/>
            <a:round/>
            <a:headEnd/>
            <a:tailEnd/>
          </a:ln>
        </p:spPr>
        <p:txBody>
          <a:bodyPr/>
          <a:lstStyle/>
          <a:p>
            <a:endParaRPr lang="zh-CN" altLang="en-US"/>
          </a:p>
        </p:txBody>
      </p:sp>
      <p:sp>
        <p:nvSpPr>
          <p:cNvPr id="33804" name="Freeform 20"/>
          <p:cNvSpPr>
            <a:spLocks noChangeArrowheads="1"/>
          </p:cNvSpPr>
          <p:nvPr/>
        </p:nvSpPr>
        <p:spPr bwMode="auto">
          <a:xfrm>
            <a:off x="1635125" y="2513013"/>
            <a:ext cx="15875" cy="14287"/>
          </a:xfrm>
          <a:custGeom>
            <a:avLst/>
            <a:gdLst>
              <a:gd name="T0" fmla="*/ 5 w 7"/>
              <a:gd name="T1" fmla="*/ 5 h 6"/>
              <a:gd name="T2" fmla="*/ 5 w 7"/>
              <a:gd name="T3" fmla="*/ 5 h 6"/>
              <a:gd name="T4" fmla="*/ 5 w 7"/>
              <a:gd name="T5" fmla="*/ 4 h 6"/>
              <a:gd name="T6" fmla="*/ 4 w 7"/>
              <a:gd name="T7" fmla="*/ 3 h 6"/>
              <a:gd name="T8" fmla="*/ 6 w 7"/>
              <a:gd name="T9" fmla="*/ 3 h 6"/>
              <a:gd name="T10" fmla="*/ 7 w 7"/>
              <a:gd name="T11" fmla="*/ 2 h 6"/>
              <a:gd name="T12" fmla="*/ 6 w 7"/>
              <a:gd name="T13" fmla="*/ 1 h 6"/>
              <a:gd name="T14" fmla="*/ 2 w 7"/>
              <a:gd name="T15" fmla="*/ 0 h 6"/>
              <a:gd name="T16" fmla="*/ 1 w 7"/>
              <a:gd name="T17" fmla="*/ 0 h 6"/>
              <a:gd name="T18" fmla="*/ 1 w 7"/>
              <a:gd name="T19" fmla="*/ 2 h 6"/>
              <a:gd name="T20" fmla="*/ 3 w 7"/>
              <a:gd name="T21" fmla="*/ 5 h 6"/>
              <a:gd name="T22" fmla="*/ 5 w 7"/>
              <a:gd name="T23" fmla="*/ 5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6"/>
              <a:gd name="T38" fmla="*/ 7 w 7"/>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6">
                <a:moveTo>
                  <a:pt x="5" y="5"/>
                </a:moveTo>
                <a:cubicBezTo>
                  <a:pt x="5" y="5"/>
                  <a:pt x="5" y="5"/>
                  <a:pt x="5" y="5"/>
                </a:cubicBezTo>
                <a:cubicBezTo>
                  <a:pt x="5" y="5"/>
                  <a:pt x="5" y="4"/>
                  <a:pt x="5" y="4"/>
                </a:cubicBezTo>
                <a:cubicBezTo>
                  <a:pt x="5" y="3"/>
                  <a:pt x="4" y="3"/>
                  <a:pt x="4" y="3"/>
                </a:cubicBezTo>
                <a:cubicBezTo>
                  <a:pt x="5" y="3"/>
                  <a:pt x="5" y="3"/>
                  <a:pt x="6" y="3"/>
                </a:cubicBezTo>
                <a:cubicBezTo>
                  <a:pt x="6" y="3"/>
                  <a:pt x="7" y="2"/>
                  <a:pt x="7" y="2"/>
                </a:cubicBezTo>
                <a:cubicBezTo>
                  <a:pt x="7" y="1"/>
                  <a:pt x="7" y="1"/>
                  <a:pt x="6" y="1"/>
                </a:cubicBezTo>
                <a:cubicBezTo>
                  <a:pt x="4" y="0"/>
                  <a:pt x="3" y="0"/>
                  <a:pt x="2" y="0"/>
                </a:cubicBezTo>
                <a:cubicBezTo>
                  <a:pt x="1" y="0"/>
                  <a:pt x="1" y="0"/>
                  <a:pt x="1" y="0"/>
                </a:cubicBezTo>
                <a:cubicBezTo>
                  <a:pt x="0" y="1"/>
                  <a:pt x="0" y="1"/>
                  <a:pt x="1" y="2"/>
                </a:cubicBezTo>
                <a:cubicBezTo>
                  <a:pt x="2" y="3"/>
                  <a:pt x="2" y="4"/>
                  <a:pt x="3" y="5"/>
                </a:cubicBezTo>
                <a:cubicBezTo>
                  <a:pt x="4" y="5"/>
                  <a:pt x="4" y="6"/>
                  <a:pt x="5" y="5"/>
                </a:cubicBezTo>
                <a:close/>
              </a:path>
            </a:pathLst>
          </a:custGeom>
          <a:solidFill>
            <a:srgbClr val="FFFFFF"/>
          </a:solidFill>
          <a:ln w="9525">
            <a:noFill/>
            <a:round/>
            <a:headEnd/>
            <a:tailEnd/>
          </a:ln>
        </p:spPr>
        <p:txBody>
          <a:bodyPr/>
          <a:lstStyle/>
          <a:p>
            <a:endParaRPr lang="zh-CN" altLang="en-US"/>
          </a:p>
        </p:txBody>
      </p:sp>
      <p:sp>
        <p:nvSpPr>
          <p:cNvPr id="33805" name="Freeform 22"/>
          <p:cNvSpPr>
            <a:spLocks noChangeArrowheads="1"/>
          </p:cNvSpPr>
          <p:nvPr/>
        </p:nvSpPr>
        <p:spPr bwMode="auto">
          <a:xfrm>
            <a:off x="730250" y="3992563"/>
            <a:ext cx="390525" cy="285750"/>
          </a:xfrm>
          <a:custGeom>
            <a:avLst/>
            <a:gdLst>
              <a:gd name="T0" fmla="*/ 140 w 163"/>
              <a:gd name="T1" fmla="*/ 37 h 119"/>
              <a:gd name="T2" fmla="*/ 150 w 163"/>
              <a:gd name="T3" fmla="*/ 20 h 119"/>
              <a:gd name="T4" fmla="*/ 130 w 163"/>
              <a:gd name="T5" fmla="*/ 0 h 119"/>
              <a:gd name="T6" fmla="*/ 110 w 163"/>
              <a:gd name="T7" fmla="*/ 20 h 119"/>
              <a:gd name="T8" fmla="*/ 120 w 163"/>
              <a:gd name="T9" fmla="*/ 37 h 119"/>
              <a:gd name="T10" fmla="*/ 109 w 163"/>
              <a:gd name="T11" fmla="*/ 52 h 119"/>
              <a:gd name="T12" fmla="*/ 97 w 163"/>
              <a:gd name="T13" fmla="*/ 30 h 119"/>
              <a:gd name="T14" fmla="*/ 82 w 163"/>
              <a:gd name="T15" fmla="*/ 37 h 119"/>
              <a:gd name="T16" fmla="*/ 97 w 163"/>
              <a:gd name="T17" fmla="*/ 67 h 119"/>
              <a:gd name="T18" fmla="*/ 82 w 163"/>
              <a:gd name="T19" fmla="*/ 82 h 119"/>
              <a:gd name="T20" fmla="*/ 67 w 163"/>
              <a:gd name="T21" fmla="*/ 67 h 119"/>
              <a:gd name="T22" fmla="*/ 82 w 163"/>
              <a:gd name="T23" fmla="*/ 37 h 119"/>
              <a:gd name="T24" fmla="*/ 68 w 163"/>
              <a:gd name="T25" fmla="*/ 30 h 119"/>
              <a:gd name="T26" fmla="*/ 55 w 163"/>
              <a:gd name="T27" fmla="*/ 53 h 119"/>
              <a:gd name="T28" fmla="*/ 43 w 163"/>
              <a:gd name="T29" fmla="*/ 37 h 119"/>
              <a:gd name="T30" fmla="*/ 53 w 163"/>
              <a:gd name="T31" fmla="*/ 20 h 119"/>
              <a:gd name="T32" fmla="*/ 33 w 163"/>
              <a:gd name="T33" fmla="*/ 0 h 119"/>
              <a:gd name="T34" fmla="*/ 13 w 163"/>
              <a:gd name="T35" fmla="*/ 20 h 119"/>
              <a:gd name="T36" fmla="*/ 23 w 163"/>
              <a:gd name="T37" fmla="*/ 37 h 119"/>
              <a:gd name="T38" fmla="*/ 0 w 163"/>
              <a:gd name="T39" fmla="*/ 119 h 119"/>
              <a:gd name="T40" fmla="*/ 45 w 163"/>
              <a:gd name="T41" fmla="*/ 119 h 119"/>
              <a:gd name="T42" fmla="*/ 66 w 163"/>
              <a:gd name="T43" fmla="*/ 119 h 119"/>
              <a:gd name="T44" fmla="*/ 97 w 163"/>
              <a:gd name="T45" fmla="*/ 119 h 119"/>
              <a:gd name="T46" fmla="*/ 120 w 163"/>
              <a:gd name="T47" fmla="*/ 119 h 119"/>
              <a:gd name="T48" fmla="*/ 163 w 163"/>
              <a:gd name="T49" fmla="*/ 119 h 119"/>
              <a:gd name="T50" fmla="*/ 140 w 163"/>
              <a:gd name="T51" fmla="*/ 37 h 1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
              <a:gd name="T79" fmla="*/ 0 h 119"/>
              <a:gd name="T80" fmla="*/ 163 w 163"/>
              <a:gd name="T81" fmla="*/ 119 h 1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 h="119">
                <a:moveTo>
                  <a:pt x="140" y="37"/>
                </a:moveTo>
                <a:cubicBezTo>
                  <a:pt x="146" y="33"/>
                  <a:pt x="150" y="27"/>
                  <a:pt x="150" y="20"/>
                </a:cubicBezTo>
                <a:cubicBezTo>
                  <a:pt x="150" y="9"/>
                  <a:pt x="141" y="0"/>
                  <a:pt x="130" y="0"/>
                </a:cubicBezTo>
                <a:cubicBezTo>
                  <a:pt x="119" y="0"/>
                  <a:pt x="110" y="9"/>
                  <a:pt x="110" y="20"/>
                </a:cubicBezTo>
                <a:cubicBezTo>
                  <a:pt x="110" y="27"/>
                  <a:pt x="114" y="33"/>
                  <a:pt x="120" y="37"/>
                </a:cubicBezTo>
                <a:cubicBezTo>
                  <a:pt x="116" y="40"/>
                  <a:pt x="113" y="46"/>
                  <a:pt x="109" y="52"/>
                </a:cubicBezTo>
                <a:cubicBezTo>
                  <a:pt x="106" y="43"/>
                  <a:pt x="102" y="35"/>
                  <a:pt x="97" y="30"/>
                </a:cubicBezTo>
                <a:cubicBezTo>
                  <a:pt x="82" y="37"/>
                  <a:pt x="82" y="37"/>
                  <a:pt x="82" y="37"/>
                </a:cubicBezTo>
                <a:cubicBezTo>
                  <a:pt x="97" y="67"/>
                  <a:pt x="97" y="67"/>
                  <a:pt x="97" y="67"/>
                </a:cubicBezTo>
                <a:cubicBezTo>
                  <a:pt x="82" y="82"/>
                  <a:pt x="82" y="82"/>
                  <a:pt x="82" y="82"/>
                </a:cubicBezTo>
                <a:cubicBezTo>
                  <a:pt x="67" y="67"/>
                  <a:pt x="67" y="67"/>
                  <a:pt x="67" y="67"/>
                </a:cubicBezTo>
                <a:cubicBezTo>
                  <a:pt x="82" y="37"/>
                  <a:pt x="82" y="37"/>
                  <a:pt x="82" y="37"/>
                </a:cubicBezTo>
                <a:cubicBezTo>
                  <a:pt x="68" y="30"/>
                  <a:pt x="68" y="30"/>
                  <a:pt x="68" y="30"/>
                </a:cubicBezTo>
                <a:cubicBezTo>
                  <a:pt x="63" y="35"/>
                  <a:pt x="58" y="43"/>
                  <a:pt x="55" y="53"/>
                </a:cubicBezTo>
                <a:cubicBezTo>
                  <a:pt x="51" y="46"/>
                  <a:pt x="48" y="40"/>
                  <a:pt x="43" y="37"/>
                </a:cubicBezTo>
                <a:cubicBezTo>
                  <a:pt x="49" y="33"/>
                  <a:pt x="53" y="27"/>
                  <a:pt x="53" y="20"/>
                </a:cubicBezTo>
                <a:cubicBezTo>
                  <a:pt x="53" y="9"/>
                  <a:pt x="44" y="0"/>
                  <a:pt x="33" y="0"/>
                </a:cubicBezTo>
                <a:cubicBezTo>
                  <a:pt x="22" y="0"/>
                  <a:pt x="13" y="9"/>
                  <a:pt x="13" y="20"/>
                </a:cubicBezTo>
                <a:cubicBezTo>
                  <a:pt x="13" y="27"/>
                  <a:pt x="17" y="33"/>
                  <a:pt x="23" y="37"/>
                </a:cubicBezTo>
                <a:cubicBezTo>
                  <a:pt x="10" y="48"/>
                  <a:pt x="0" y="81"/>
                  <a:pt x="0" y="119"/>
                </a:cubicBezTo>
                <a:cubicBezTo>
                  <a:pt x="45" y="119"/>
                  <a:pt x="45" y="119"/>
                  <a:pt x="45" y="119"/>
                </a:cubicBezTo>
                <a:cubicBezTo>
                  <a:pt x="66" y="119"/>
                  <a:pt x="66" y="119"/>
                  <a:pt x="66" y="119"/>
                </a:cubicBezTo>
                <a:cubicBezTo>
                  <a:pt x="97" y="119"/>
                  <a:pt x="97" y="119"/>
                  <a:pt x="97" y="119"/>
                </a:cubicBezTo>
                <a:cubicBezTo>
                  <a:pt x="120" y="119"/>
                  <a:pt x="120" y="119"/>
                  <a:pt x="120" y="119"/>
                </a:cubicBezTo>
                <a:cubicBezTo>
                  <a:pt x="163" y="119"/>
                  <a:pt x="163" y="119"/>
                  <a:pt x="163" y="119"/>
                </a:cubicBezTo>
                <a:cubicBezTo>
                  <a:pt x="163" y="81"/>
                  <a:pt x="154" y="48"/>
                  <a:pt x="140" y="37"/>
                </a:cubicBezTo>
                <a:close/>
              </a:path>
            </a:pathLst>
          </a:custGeom>
          <a:solidFill>
            <a:srgbClr val="FFFFFF"/>
          </a:solidFill>
          <a:ln w="9525">
            <a:noFill/>
            <a:round/>
            <a:headEnd/>
            <a:tailEnd/>
          </a:ln>
        </p:spPr>
        <p:txBody>
          <a:bodyPr/>
          <a:lstStyle/>
          <a:p>
            <a:endParaRPr lang="zh-CN" altLang="en-US"/>
          </a:p>
        </p:txBody>
      </p:sp>
      <p:sp>
        <p:nvSpPr>
          <p:cNvPr id="33806" name="Freeform 23"/>
          <p:cNvSpPr>
            <a:spLocks noChangeArrowheads="1"/>
          </p:cNvSpPr>
          <p:nvPr/>
        </p:nvSpPr>
        <p:spPr bwMode="auto">
          <a:xfrm>
            <a:off x="873125" y="3956050"/>
            <a:ext cx="109538" cy="109538"/>
          </a:xfrm>
          <a:custGeom>
            <a:avLst/>
            <a:gdLst>
              <a:gd name="T0" fmla="*/ 11 w 45"/>
              <a:gd name="T1" fmla="*/ 42 h 45"/>
              <a:gd name="T2" fmla="*/ 8 w 45"/>
              <a:gd name="T3" fmla="*/ 45 h 45"/>
              <a:gd name="T4" fmla="*/ 37 w 45"/>
              <a:gd name="T5" fmla="*/ 45 h 45"/>
              <a:gd name="T6" fmla="*/ 33 w 45"/>
              <a:gd name="T7" fmla="*/ 42 h 45"/>
              <a:gd name="T8" fmla="*/ 45 w 45"/>
              <a:gd name="T9" fmla="*/ 22 h 45"/>
              <a:gd name="T10" fmla="*/ 22 w 45"/>
              <a:gd name="T11" fmla="*/ 0 h 45"/>
              <a:gd name="T12" fmla="*/ 0 w 45"/>
              <a:gd name="T13" fmla="*/ 22 h 45"/>
              <a:gd name="T14" fmla="*/ 11 w 45"/>
              <a:gd name="T15" fmla="*/ 42 h 45"/>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45"/>
              <a:gd name="T26" fmla="*/ 45 w 45"/>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45">
                <a:moveTo>
                  <a:pt x="11" y="42"/>
                </a:moveTo>
                <a:cubicBezTo>
                  <a:pt x="10" y="42"/>
                  <a:pt x="9" y="43"/>
                  <a:pt x="8" y="45"/>
                </a:cubicBezTo>
                <a:cubicBezTo>
                  <a:pt x="37" y="45"/>
                  <a:pt x="37" y="45"/>
                  <a:pt x="37" y="45"/>
                </a:cubicBezTo>
                <a:cubicBezTo>
                  <a:pt x="36" y="43"/>
                  <a:pt x="34" y="42"/>
                  <a:pt x="33" y="42"/>
                </a:cubicBezTo>
                <a:cubicBezTo>
                  <a:pt x="40" y="38"/>
                  <a:pt x="45" y="30"/>
                  <a:pt x="45" y="22"/>
                </a:cubicBezTo>
                <a:cubicBezTo>
                  <a:pt x="45" y="10"/>
                  <a:pt x="35" y="0"/>
                  <a:pt x="22" y="0"/>
                </a:cubicBezTo>
                <a:cubicBezTo>
                  <a:pt x="10" y="0"/>
                  <a:pt x="0" y="10"/>
                  <a:pt x="0" y="22"/>
                </a:cubicBezTo>
                <a:cubicBezTo>
                  <a:pt x="0" y="30"/>
                  <a:pt x="4" y="38"/>
                  <a:pt x="11" y="42"/>
                </a:cubicBezTo>
                <a:close/>
              </a:path>
            </a:pathLst>
          </a:custGeom>
          <a:solidFill>
            <a:srgbClr val="FFFFFF"/>
          </a:solidFill>
          <a:ln w="9525">
            <a:noFill/>
            <a:round/>
            <a:headEnd/>
            <a:tailEnd/>
          </a:ln>
        </p:spPr>
        <p:txBody>
          <a:bodyPr/>
          <a:lstStyle/>
          <a:p>
            <a:endParaRPr lang="zh-CN" altLang="en-US"/>
          </a:p>
        </p:txBody>
      </p:sp>
      <p:sp>
        <p:nvSpPr>
          <p:cNvPr id="33807" name="Freeform 24"/>
          <p:cNvSpPr>
            <a:spLocks noChangeArrowheads="1"/>
          </p:cNvSpPr>
          <p:nvPr/>
        </p:nvSpPr>
        <p:spPr bwMode="auto">
          <a:xfrm>
            <a:off x="2897188" y="3262313"/>
            <a:ext cx="287337" cy="334962"/>
          </a:xfrm>
          <a:custGeom>
            <a:avLst/>
            <a:gdLst>
              <a:gd name="T0" fmla="*/ 0 w 247"/>
              <a:gd name="T1" fmla="*/ 123 h 289"/>
              <a:gd name="T2" fmla="*/ 0 w 247"/>
              <a:gd name="T3" fmla="*/ 289 h 289"/>
              <a:gd name="T4" fmla="*/ 83 w 247"/>
              <a:gd name="T5" fmla="*/ 289 h 289"/>
              <a:gd name="T6" fmla="*/ 83 w 247"/>
              <a:gd name="T7" fmla="*/ 284 h 289"/>
              <a:gd name="T8" fmla="*/ 83 w 247"/>
              <a:gd name="T9" fmla="*/ 164 h 289"/>
              <a:gd name="T10" fmla="*/ 164 w 247"/>
              <a:gd name="T11" fmla="*/ 164 h 289"/>
              <a:gd name="T12" fmla="*/ 164 w 247"/>
              <a:gd name="T13" fmla="*/ 284 h 289"/>
              <a:gd name="T14" fmla="*/ 166 w 247"/>
              <a:gd name="T15" fmla="*/ 284 h 289"/>
              <a:gd name="T16" fmla="*/ 166 w 247"/>
              <a:gd name="T17" fmla="*/ 289 h 289"/>
              <a:gd name="T18" fmla="*/ 247 w 247"/>
              <a:gd name="T19" fmla="*/ 289 h 289"/>
              <a:gd name="T20" fmla="*/ 247 w 247"/>
              <a:gd name="T21" fmla="*/ 123 h 289"/>
              <a:gd name="T22" fmla="*/ 124 w 247"/>
              <a:gd name="T23" fmla="*/ 0 h 289"/>
              <a:gd name="T24" fmla="*/ 0 w 247"/>
              <a:gd name="T25" fmla="*/ 123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7"/>
              <a:gd name="T40" fmla="*/ 0 h 289"/>
              <a:gd name="T41" fmla="*/ 247 w 247"/>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7" h="289">
                <a:moveTo>
                  <a:pt x="0" y="123"/>
                </a:moveTo>
                <a:lnTo>
                  <a:pt x="0" y="289"/>
                </a:lnTo>
                <a:lnTo>
                  <a:pt x="83" y="289"/>
                </a:lnTo>
                <a:lnTo>
                  <a:pt x="83" y="284"/>
                </a:lnTo>
                <a:lnTo>
                  <a:pt x="83" y="164"/>
                </a:lnTo>
                <a:lnTo>
                  <a:pt x="164" y="164"/>
                </a:lnTo>
                <a:lnTo>
                  <a:pt x="164" y="284"/>
                </a:lnTo>
                <a:lnTo>
                  <a:pt x="166" y="284"/>
                </a:lnTo>
                <a:lnTo>
                  <a:pt x="166" y="289"/>
                </a:lnTo>
                <a:lnTo>
                  <a:pt x="247" y="289"/>
                </a:lnTo>
                <a:lnTo>
                  <a:pt x="247" y="123"/>
                </a:lnTo>
                <a:lnTo>
                  <a:pt x="124" y="0"/>
                </a:lnTo>
                <a:lnTo>
                  <a:pt x="0" y="123"/>
                </a:lnTo>
                <a:close/>
              </a:path>
            </a:pathLst>
          </a:custGeom>
          <a:solidFill>
            <a:srgbClr val="FFFFFF"/>
          </a:solidFill>
          <a:ln w="9525">
            <a:noFill/>
            <a:round/>
            <a:headEnd/>
            <a:tailEnd/>
          </a:ln>
        </p:spPr>
        <p:txBody>
          <a:bodyPr/>
          <a:lstStyle/>
          <a:p>
            <a:endParaRPr lang="zh-CN" altLang="en-US"/>
          </a:p>
        </p:txBody>
      </p:sp>
      <p:sp>
        <p:nvSpPr>
          <p:cNvPr id="33808" name="Freeform 25"/>
          <p:cNvSpPr>
            <a:spLocks noChangeArrowheads="1"/>
          </p:cNvSpPr>
          <p:nvPr/>
        </p:nvSpPr>
        <p:spPr bwMode="auto">
          <a:xfrm>
            <a:off x="2825750" y="3194050"/>
            <a:ext cx="431800" cy="236538"/>
          </a:xfrm>
          <a:custGeom>
            <a:avLst/>
            <a:gdLst>
              <a:gd name="T0" fmla="*/ 176 w 179"/>
              <a:gd name="T1" fmla="*/ 83 h 98"/>
              <a:gd name="T2" fmla="*/ 96 w 179"/>
              <a:gd name="T3" fmla="*/ 3 h 98"/>
              <a:gd name="T4" fmla="*/ 83 w 179"/>
              <a:gd name="T5" fmla="*/ 3 h 98"/>
              <a:gd name="T6" fmla="*/ 4 w 179"/>
              <a:gd name="T7" fmla="*/ 83 h 98"/>
              <a:gd name="T8" fmla="*/ 4 w 179"/>
              <a:gd name="T9" fmla="*/ 95 h 98"/>
              <a:gd name="T10" fmla="*/ 16 w 179"/>
              <a:gd name="T11" fmla="*/ 95 h 98"/>
              <a:gd name="T12" fmla="*/ 19 w 179"/>
              <a:gd name="T13" fmla="*/ 94 h 98"/>
              <a:gd name="T14" fmla="*/ 90 w 179"/>
              <a:gd name="T15" fmla="*/ 22 h 98"/>
              <a:gd name="T16" fmla="*/ 161 w 179"/>
              <a:gd name="T17" fmla="*/ 94 h 98"/>
              <a:gd name="T18" fmla="*/ 164 w 179"/>
              <a:gd name="T19" fmla="*/ 95 h 98"/>
              <a:gd name="T20" fmla="*/ 169 w 179"/>
              <a:gd name="T21" fmla="*/ 98 h 98"/>
              <a:gd name="T22" fmla="*/ 176 w 179"/>
              <a:gd name="T23" fmla="*/ 95 h 98"/>
              <a:gd name="T24" fmla="*/ 176 w 179"/>
              <a:gd name="T25" fmla="*/ 83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9"/>
              <a:gd name="T40" fmla="*/ 0 h 98"/>
              <a:gd name="T41" fmla="*/ 179 w 17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9" h="98">
                <a:moveTo>
                  <a:pt x="176" y="83"/>
                </a:moveTo>
                <a:cubicBezTo>
                  <a:pt x="96" y="3"/>
                  <a:pt x="96" y="3"/>
                  <a:pt x="96" y="3"/>
                </a:cubicBezTo>
                <a:cubicBezTo>
                  <a:pt x="93" y="0"/>
                  <a:pt x="87" y="0"/>
                  <a:pt x="83" y="3"/>
                </a:cubicBezTo>
                <a:cubicBezTo>
                  <a:pt x="4" y="83"/>
                  <a:pt x="4" y="83"/>
                  <a:pt x="4" y="83"/>
                </a:cubicBezTo>
                <a:cubicBezTo>
                  <a:pt x="0" y="86"/>
                  <a:pt x="0" y="92"/>
                  <a:pt x="4" y="95"/>
                </a:cubicBezTo>
                <a:cubicBezTo>
                  <a:pt x="7" y="98"/>
                  <a:pt x="12" y="98"/>
                  <a:pt x="16" y="95"/>
                </a:cubicBezTo>
                <a:cubicBezTo>
                  <a:pt x="17" y="95"/>
                  <a:pt x="18" y="94"/>
                  <a:pt x="19" y="94"/>
                </a:cubicBezTo>
                <a:cubicBezTo>
                  <a:pt x="90" y="22"/>
                  <a:pt x="90" y="22"/>
                  <a:pt x="90" y="22"/>
                </a:cubicBezTo>
                <a:cubicBezTo>
                  <a:pt x="161" y="94"/>
                  <a:pt x="161" y="94"/>
                  <a:pt x="161" y="94"/>
                </a:cubicBezTo>
                <a:cubicBezTo>
                  <a:pt x="162" y="94"/>
                  <a:pt x="163" y="95"/>
                  <a:pt x="164" y="95"/>
                </a:cubicBezTo>
                <a:cubicBezTo>
                  <a:pt x="165" y="97"/>
                  <a:pt x="167" y="98"/>
                  <a:pt x="169" y="98"/>
                </a:cubicBezTo>
                <a:cubicBezTo>
                  <a:pt x="172" y="98"/>
                  <a:pt x="174" y="97"/>
                  <a:pt x="176" y="95"/>
                </a:cubicBezTo>
                <a:cubicBezTo>
                  <a:pt x="179" y="92"/>
                  <a:pt x="179" y="86"/>
                  <a:pt x="176" y="83"/>
                </a:cubicBezTo>
                <a:close/>
              </a:path>
            </a:pathLst>
          </a:custGeom>
          <a:solidFill>
            <a:srgbClr val="FFFFFF"/>
          </a:solidFill>
          <a:ln w="9525">
            <a:noFill/>
            <a:round/>
            <a:headEnd/>
            <a:tailEnd/>
          </a:ln>
        </p:spPr>
        <p:txBody>
          <a:bodyPr/>
          <a:lstStyle/>
          <a:p>
            <a:endParaRPr lang="zh-CN" altLang="en-US"/>
          </a:p>
        </p:txBody>
      </p:sp>
      <p:sp>
        <p:nvSpPr>
          <p:cNvPr id="33809" name="Freeform 26"/>
          <p:cNvSpPr>
            <a:spLocks noEditPoints="1" noChangeArrowheads="1"/>
          </p:cNvSpPr>
          <p:nvPr/>
        </p:nvSpPr>
        <p:spPr bwMode="auto">
          <a:xfrm>
            <a:off x="1220788" y="2636838"/>
            <a:ext cx="87312" cy="95250"/>
          </a:xfrm>
          <a:custGeom>
            <a:avLst/>
            <a:gdLst>
              <a:gd name="T0" fmla="*/ 25 w 36"/>
              <a:gd name="T1" fmla="*/ 0 h 39"/>
              <a:gd name="T2" fmla="*/ 11 w 36"/>
              <a:gd name="T3" fmla="*/ 0 h 39"/>
              <a:gd name="T4" fmla="*/ 0 w 36"/>
              <a:gd name="T5" fmla="*/ 11 h 39"/>
              <a:gd name="T6" fmla="*/ 0 w 36"/>
              <a:gd name="T7" fmla="*/ 28 h 39"/>
              <a:gd name="T8" fmla="*/ 11 w 36"/>
              <a:gd name="T9" fmla="*/ 39 h 39"/>
              <a:gd name="T10" fmla="*/ 25 w 36"/>
              <a:gd name="T11" fmla="*/ 39 h 39"/>
              <a:gd name="T12" fmla="*/ 36 w 36"/>
              <a:gd name="T13" fmla="*/ 28 h 39"/>
              <a:gd name="T14" fmla="*/ 36 w 36"/>
              <a:gd name="T15" fmla="*/ 11 h 39"/>
              <a:gd name="T16" fmla="*/ 25 w 36"/>
              <a:gd name="T17" fmla="*/ 0 h 39"/>
              <a:gd name="T18" fmla="*/ 35 w 36"/>
              <a:gd name="T19" fmla="*/ 27 h 39"/>
              <a:gd name="T20" fmla="*/ 24 w 36"/>
              <a:gd name="T21" fmla="*/ 37 h 39"/>
              <a:gd name="T22" fmla="*/ 12 w 36"/>
              <a:gd name="T23" fmla="*/ 37 h 39"/>
              <a:gd name="T24" fmla="*/ 2 w 36"/>
              <a:gd name="T25" fmla="*/ 27 h 39"/>
              <a:gd name="T26" fmla="*/ 2 w 36"/>
              <a:gd name="T27" fmla="*/ 12 h 39"/>
              <a:gd name="T28" fmla="*/ 12 w 36"/>
              <a:gd name="T29" fmla="*/ 2 h 39"/>
              <a:gd name="T30" fmla="*/ 24 w 36"/>
              <a:gd name="T31" fmla="*/ 2 h 39"/>
              <a:gd name="T32" fmla="*/ 35 w 36"/>
              <a:gd name="T33" fmla="*/ 12 h 39"/>
              <a:gd name="T34" fmla="*/ 35 w 36"/>
              <a:gd name="T35" fmla="*/ 2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9"/>
              <a:gd name="T56" fmla="*/ 36 w 36"/>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9">
                <a:moveTo>
                  <a:pt x="25" y="0"/>
                </a:moveTo>
                <a:cubicBezTo>
                  <a:pt x="11" y="0"/>
                  <a:pt x="11" y="0"/>
                  <a:pt x="11" y="0"/>
                </a:cubicBezTo>
                <a:cubicBezTo>
                  <a:pt x="5" y="0"/>
                  <a:pt x="0" y="5"/>
                  <a:pt x="0" y="11"/>
                </a:cubicBezTo>
                <a:cubicBezTo>
                  <a:pt x="0" y="28"/>
                  <a:pt x="0" y="28"/>
                  <a:pt x="0" y="28"/>
                </a:cubicBezTo>
                <a:cubicBezTo>
                  <a:pt x="0" y="34"/>
                  <a:pt x="5" y="39"/>
                  <a:pt x="11" y="39"/>
                </a:cubicBezTo>
                <a:cubicBezTo>
                  <a:pt x="25" y="39"/>
                  <a:pt x="25" y="39"/>
                  <a:pt x="25" y="39"/>
                </a:cubicBezTo>
                <a:cubicBezTo>
                  <a:pt x="31" y="39"/>
                  <a:pt x="36" y="34"/>
                  <a:pt x="36" y="28"/>
                </a:cubicBezTo>
                <a:cubicBezTo>
                  <a:pt x="36" y="11"/>
                  <a:pt x="36" y="11"/>
                  <a:pt x="36" y="11"/>
                </a:cubicBezTo>
                <a:cubicBezTo>
                  <a:pt x="36" y="5"/>
                  <a:pt x="31" y="0"/>
                  <a:pt x="25" y="0"/>
                </a:cubicBezTo>
                <a:close/>
                <a:moveTo>
                  <a:pt x="35" y="27"/>
                </a:moveTo>
                <a:cubicBezTo>
                  <a:pt x="35" y="33"/>
                  <a:pt x="30" y="37"/>
                  <a:pt x="24" y="37"/>
                </a:cubicBezTo>
                <a:cubicBezTo>
                  <a:pt x="12" y="37"/>
                  <a:pt x="12" y="37"/>
                  <a:pt x="12" y="37"/>
                </a:cubicBezTo>
                <a:cubicBezTo>
                  <a:pt x="6" y="37"/>
                  <a:pt x="2" y="33"/>
                  <a:pt x="2" y="27"/>
                </a:cubicBezTo>
                <a:cubicBezTo>
                  <a:pt x="2" y="12"/>
                  <a:pt x="2" y="12"/>
                  <a:pt x="2" y="12"/>
                </a:cubicBezTo>
                <a:cubicBezTo>
                  <a:pt x="2" y="6"/>
                  <a:pt x="6" y="2"/>
                  <a:pt x="12" y="2"/>
                </a:cubicBezTo>
                <a:cubicBezTo>
                  <a:pt x="24" y="2"/>
                  <a:pt x="24" y="2"/>
                  <a:pt x="24" y="2"/>
                </a:cubicBezTo>
                <a:cubicBezTo>
                  <a:pt x="30" y="2"/>
                  <a:pt x="35" y="6"/>
                  <a:pt x="35" y="12"/>
                </a:cubicBezTo>
                <a:lnTo>
                  <a:pt x="35" y="27"/>
                </a:lnTo>
                <a:close/>
              </a:path>
            </a:pathLst>
          </a:custGeom>
          <a:solidFill>
            <a:srgbClr val="FFFFFF"/>
          </a:solidFill>
          <a:ln w="9525">
            <a:noFill/>
            <a:round/>
            <a:headEnd/>
            <a:tailEnd/>
          </a:ln>
        </p:spPr>
        <p:txBody>
          <a:bodyPr/>
          <a:lstStyle/>
          <a:p>
            <a:endParaRPr lang="zh-CN" altLang="en-US"/>
          </a:p>
        </p:txBody>
      </p:sp>
      <p:sp>
        <p:nvSpPr>
          <p:cNvPr id="33810" name="Freeform 27"/>
          <p:cNvSpPr>
            <a:spLocks noEditPoints="1" noChangeArrowheads="1"/>
          </p:cNvSpPr>
          <p:nvPr/>
        </p:nvSpPr>
        <p:spPr bwMode="auto">
          <a:xfrm>
            <a:off x="931863" y="2668588"/>
            <a:ext cx="398462" cy="263525"/>
          </a:xfrm>
          <a:custGeom>
            <a:avLst/>
            <a:gdLst>
              <a:gd name="T0" fmla="*/ 154 w 165"/>
              <a:gd name="T1" fmla="*/ 0 h 109"/>
              <a:gd name="T2" fmla="*/ 11 w 165"/>
              <a:gd name="T3" fmla="*/ 0 h 109"/>
              <a:gd name="T4" fmla="*/ 0 w 165"/>
              <a:gd name="T5" fmla="*/ 11 h 109"/>
              <a:gd name="T6" fmla="*/ 0 w 165"/>
              <a:gd name="T7" fmla="*/ 97 h 109"/>
              <a:gd name="T8" fmla="*/ 11 w 165"/>
              <a:gd name="T9" fmla="*/ 109 h 109"/>
              <a:gd name="T10" fmla="*/ 154 w 165"/>
              <a:gd name="T11" fmla="*/ 109 h 109"/>
              <a:gd name="T12" fmla="*/ 165 w 165"/>
              <a:gd name="T13" fmla="*/ 97 h 109"/>
              <a:gd name="T14" fmla="*/ 165 w 165"/>
              <a:gd name="T15" fmla="*/ 11 h 109"/>
              <a:gd name="T16" fmla="*/ 154 w 165"/>
              <a:gd name="T17" fmla="*/ 0 h 109"/>
              <a:gd name="T18" fmla="*/ 50 w 165"/>
              <a:gd name="T19" fmla="*/ 93 h 109"/>
              <a:gd name="T20" fmla="*/ 10 w 165"/>
              <a:gd name="T21" fmla="*/ 53 h 109"/>
              <a:gd name="T22" fmla="*/ 50 w 165"/>
              <a:gd name="T23" fmla="*/ 12 h 109"/>
              <a:gd name="T24" fmla="*/ 90 w 165"/>
              <a:gd name="T25" fmla="*/ 53 h 109"/>
              <a:gd name="T26" fmla="*/ 50 w 165"/>
              <a:gd name="T27" fmla="*/ 9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5"/>
              <a:gd name="T43" fmla="*/ 0 h 109"/>
              <a:gd name="T44" fmla="*/ 165 w 165"/>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5" h="109">
                <a:moveTo>
                  <a:pt x="154" y="0"/>
                </a:moveTo>
                <a:cubicBezTo>
                  <a:pt x="11" y="0"/>
                  <a:pt x="11" y="0"/>
                  <a:pt x="11" y="0"/>
                </a:cubicBezTo>
                <a:cubicBezTo>
                  <a:pt x="5" y="0"/>
                  <a:pt x="0" y="5"/>
                  <a:pt x="0" y="11"/>
                </a:cubicBezTo>
                <a:cubicBezTo>
                  <a:pt x="0" y="97"/>
                  <a:pt x="0" y="97"/>
                  <a:pt x="0" y="97"/>
                </a:cubicBezTo>
                <a:cubicBezTo>
                  <a:pt x="0" y="104"/>
                  <a:pt x="5" y="109"/>
                  <a:pt x="11" y="109"/>
                </a:cubicBezTo>
                <a:cubicBezTo>
                  <a:pt x="154" y="109"/>
                  <a:pt x="154" y="109"/>
                  <a:pt x="154" y="109"/>
                </a:cubicBezTo>
                <a:cubicBezTo>
                  <a:pt x="160" y="109"/>
                  <a:pt x="165" y="104"/>
                  <a:pt x="165" y="97"/>
                </a:cubicBezTo>
                <a:cubicBezTo>
                  <a:pt x="165" y="11"/>
                  <a:pt x="165" y="11"/>
                  <a:pt x="165" y="11"/>
                </a:cubicBezTo>
                <a:cubicBezTo>
                  <a:pt x="165" y="5"/>
                  <a:pt x="160" y="0"/>
                  <a:pt x="154" y="0"/>
                </a:cubicBezTo>
                <a:close/>
                <a:moveTo>
                  <a:pt x="50" y="93"/>
                </a:moveTo>
                <a:cubicBezTo>
                  <a:pt x="28" y="93"/>
                  <a:pt x="10" y="75"/>
                  <a:pt x="10" y="53"/>
                </a:cubicBezTo>
                <a:cubicBezTo>
                  <a:pt x="10" y="30"/>
                  <a:pt x="28" y="12"/>
                  <a:pt x="50" y="12"/>
                </a:cubicBezTo>
                <a:cubicBezTo>
                  <a:pt x="73" y="12"/>
                  <a:pt x="90" y="30"/>
                  <a:pt x="90" y="53"/>
                </a:cubicBezTo>
                <a:cubicBezTo>
                  <a:pt x="90" y="75"/>
                  <a:pt x="73" y="93"/>
                  <a:pt x="50" y="93"/>
                </a:cubicBezTo>
                <a:close/>
              </a:path>
            </a:pathLst>
          </a:custGeom>
          <a:solidFill>
            <a:srgbClr val="FFFFFF"/>
          </a:solidFill>
          <a:ln w="9525">
            <a:noFill/>
            <a:round/>
            <a:headEnd/>
            <a:tailEnd/>
          </a:ln>
        </p:spPr>
        <p:txBody>
          <a:bodyPr/>
          <a:lstStyle/>
          <a:p>
            <a:endParaRPr lang="zh-CN" altLang="en-US"/>
          </a:p>
        </p:txBody>
      </p:sp>
      <p:sp>
        <p:nvSpPr>
          <p:cNvPr id="33811" name="Freeform 28"/>
          <p:cNvSpPr>
            <a:spLocks noEditPoints="1" noChangeArrowheads="1"/>
          </p:cNvSpPr>
          <p:nvPr/>
        </p:nvSpPr>
        <p:spPr bwMode="auto">
          <a:xfrm>
            <a:off x="2700338" y="2036763"/>
            <a:ext cx="292100" cy="365125"/>
          </a:xfrm>
          <a:custGeom>
            <a:avLst/>
            <a:gdLst>
              <a:gd name="T0" fmla="*/ 121 w 121"/>
              <a:gd name="T1" fmla="*/ 26 h 151"/>
              <a:gd name="T2" fmla="*/ 121 w 121"/>
              <a:gd name="T3" fmla="*/ 23 h 151"/>
              <a:gd name="T4" fmla="*/ 120 w 121"/>
              <a:gd name="T5" fmla="*/ 22 h 151"/>
              <a:gd name="T6" fmla="*/ 120 w 121"/>
              <a:gd name="T7" fmla="*/ 22 h 151"/>
              <a:gd name="T8" fmla="*/ 120 w 121"/>
              <a:gd name="T9" fmla="*/ 11 h 151"/>
              <a:gd name="T10" fmla="*/ 109 w 121"/>
              <a:gd name="T11" fmla="*/ 0 h 151"/>
              <a:gd name="T12" fmla="*/ 108 w 121"/>
              <a:gd name="T13" fmla="*/ 0 h 151"/>
              <a:gd name="T14" fmla="*/ 107 w 121"/>
              <a:gd name="T15" fmla="*/ 0 h 151"/>
              <a:gd name="T16" fmla="*/ 102 w 121"/>
              <a:gd name="T17" fmla="*/ 0 h 151"/>
              <a:gd name="T18" fmla="*/ 101 w 121"/>
              <a:gd name="T19" fmla="*/ 0 h 151"/>
              <a:gd name="T20" fmla="*/ 11 w 121"/>
              <a:gd name="T21" fmla="*/ 1 h 151"/>
              <a:gd name="T22" fmla="*/ 0 w 121"/>
              <a:gd name="T23" fmla="*/ 12 h 151"/>
              <a:gd name="T24" fmla="*/ 1 w 121"/>
              <a:gd name="T25" fmla="*/ 141 h 151"/>
              <a:gd name="T26" fmla="*/ 11 w 121"/>
              <a:gd name="T27" fmla="*/ 151 h 151"/>
              <a:gd name="T28" fmla="*/ 110 w 121"/>
              <a:gd name="T29" fmla="*/ 151 h 151"/>
              <a:gd name="T30" fmla="*/ 121 w 121"/>
              <a:gd name="T31" fmla="*/ 140 h 151"/>
              <a:gd name="T32" fmla="*/ 120 w 121"/>
              <a:gd name="T33" fmla="*/ 39 h 151"/>
              <a:gd name="T34" fmla="*/ 121 w 121"/>
              <a:gd name="T35" fmla="*/ 38 h 151"/>
              <a:gd name="T36" fmla="*/ 121 w 121"/>
              <a:gd name="T37" fmla="*/ 31 h 151"/>
              <a:gd name="T38" fmla="*/ 120 w 121"/>
              <a:gd name="T39" fmla="*/ 30 h 151"/>
              <a:gd name="T40" fmla="*/ 120 w 121"/>
              <a:gd name="T41" fmla="*/ 27 h 151"/>
              <a:gd name="T42" fmla="*/ 120 w 121"/>
              <a:gd name="T43" fmla="*/ 27 h 151"/>
              <a:gd name="T44" fmla="*/ 121 w 121"/>
              <a:gd name="T45" fmla="*/ 26 h 151"/>
              <a:gd name="T46" fmla="*/ 51 w 121"/>
              <a:gd name="T47" fmla="*/ 148 h 151"/>
              <a:gd name="T48" fmla="*/ 48 w 121"/>
              <a:gd name="T49" fmla="*/ 144 h 151"/>
              <a:gd name="T50" fmla="*/ 51 w 121"/>
              <a:gd name="T51" fmla="*/ 140 h 151"/>
              <a:gd name="T52" fmla="*/ 55 w 121"/>
              <a:gd name="T53" fmla="*/ 144 h 151"/>
              <a:gd name="T54" fmla="*/ 51 w 121"/>
              <a:gd name="T55" fmla="*/ 148 h 151"/>
              <a:gd name="T56" fmla="*/ 60 w 121"/>
              <a:gd name="T57" fmla="*/ 148 h 151"/>
              <a:gd name="T58" fmla="*/ 57 w 121"/>
              <a:gd name="T59" fmla="*/ 144 h 151"/>
              <a:gd name="T60" fmla="*/ 60 w 121"/>
              <a:gd name="T61" fmla="*/ 140 h 151"/>
              <a:gd name="T62" fmla="*/ 64 w 121"/>
              <a:gd name="T63" fmla="*/ 144 h 151"/>
              <a:gd name="T64" fmla="*/ 60 w 121"/>
              <a:gd name="T65" fmla="*/ 148 h 151"/>
              <a:gd name="T66" fmla="*/ 69 w 121"/>
              <a:gd name="T67" fmla="*/ 148 h 151"/>
              <a:gd name="T68" fmla="*/ 66 w 121"/>
              <a:gd name="T69" fmla="*/ 144 h 151"/>
              <a:gd name="T70" fmla="*/ 69 w 121"/>
              <a:gd name="T71" fmla="*/ 140 h 151"/>
              <a:gd name="T72" fmla="*/ 73 w 121"/>
              <a:gd name="T73" fmla="*/ 144 h 151"/>
              <a:gd name="T74" fmla="*/ 69 w 121"/>
              <a:gd name="T75" fmla="*/ 148 h 151"/>
              <a:gd name="T76" fmla="*/ 16 w 121"/>
              <a:gd name="T77" fmla="*/ 139 h 151"/>
              <a:gd name="T78" fmla="*/ 16 w 121"/>
              <a:gd name="T79" fmla="*/ 19 h 151"/>
              <a:gd name="T80" fmla="*/ 105 w 121"/>
              <a:gd name="T81" fmla="*/ 19 h 151"/>
              <a:gd name="T82" fmla="*/ 106 w 121"/>
              <a:gd name="T83" fmla="*/ 138 h 151"/>
              <a:gd name="T84" fmla="*/ 16 w 121"/>
              <a:gd name="T85" fmla="*/ 139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1"/>
              <a:gd name="T130" fmla="*/ 0 h 151"/>
              <a:gd name="T131" fmla="*/ 121 w 121"/>
              <a:gd name="T132" fmla="*/ 151 h 1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1" h="151">
                <a:moveTo>
                  <a:pt x="121" y="26"/>
                </a:moveTo>
                <a:cubicBezTo>
                  <a:pt x="121" y="23"/>
                  <a:pt x="121" y="23"/>
                  <a:pt x="121" y="23"/>
                </a:cubicBezTo>
                <a:cubicBezTo>
                  <a:pt x="120" y="22"/>
                  <a:pt x="120" y="22"/>
                  <a:pt x="120" y="22"/>
                </a:cubicBezTo>
                <a:cubicBezTo>
                  <a:pt x="120" y="22"/>
                  <a:pt x="120" y="22"/>
                  <a:pt x="120" y="22"/>
                </a:cubicBezTo>
                <a:cubicBezTo>
                  <a:pt x="120" y="11"/>
                  <a:pt x="120" y="11"/>
                  <a:pt x="120" y="11"/>
                </a:cubicBezTo>
                <a:cubicBezTo>
                  <a:pt x="120" y="5"/>
                  <a:pt x="115" y="0"/>
                  <a:pt x="109" y="0"/>
                </a:cubicBezTo>
                <a:cubicBezTo>
                  <a:pt x="108" y="0"/>
                  <a:pt x="108" y="0"/>
                  <a:pt x="108" y="0"/>
                </a:cubicBezTo>
                <a:cubicBezTo>
                  <a:pt x="108" y="0"/>
                  <a:pt x="107" y="0"/>
                  <a:pt x="107" y="0"/>
                </a:cubicBezTo>
                <a:cubicBezTo>
                  <a:pt x="102" y="0"/>
                  <a:pt x="102" y="0"/>
                  <a:pt x="102" y="0"/>
                </a:cubicBezTo>
                <a:cubicBezTo>
                  <a:pt x="102" y="0"/>
                  <a:pt x="101" y="0"/>
                  <a:pt x="101" y="0"/>
                </a:cubicBezTo>
                <a:cubicBezTo>
                  <a:pt x="11" y="1"/>
                  <a:pt x="11" y="1"/>
                  <a:pt x="11" y="1"/>
                </a:cubicBezTo>
                <a:cubicBezTo>
                  <a:pt x="5" y="1"/>
                  <a:pt x="0" y="6"/>
                  <a:pt x="0" y="12"/>
                </a:cubicBezTo>
                <a:cubicBezTo>
                  <a:pt x="1" y="141"/>
                  <a:pt x="1" y="141"/>
                  <a:pt x="1" y="141"/>
                </a:cubicBezTo>
                <a:cubicBezTo>
                  <a:pt x="1" y="147"/>
                  <a:pt x="5" y="151"/>
                  <a:pt x="11" y="151"/>
                </a:cubicBezTo>
                <a:cubicBezTo>
                  <a:pt x="110" y="151"/>
                  <a:pt x="110" y="151"/>
                  <a:pt x="110" y="151"/>
                </a:cubicBezTo>
                <a:cubicBezTo>
                  <a:pt x="116" y="151"/>
                  <a:pt x="121" y="146"/>
                  <a:pt x="121" y="140"/>
                </a:cubicBezTo>
                <a:cubicBezTo>
                  <a:pt x="120" y="39"/>
                  <a:pt x="120" y="39"/>
                  <a:pt x="120" y="39"/>
                </a:cubicBezTo>
                <a:cubicBezTo>
                  <a:pt x="120" y="39"/>
                  <a:pt x="121" y="38"/>
                  <a:pt x="121" y="38"/>
                </a:cubicBezTo>
                <a:cubicBezTo>
                  <a:pt x="121" y="31"/>
                  <a:pt x="121" y="31"/>
                  <a:pt x="121" y="31"/>
                </a:cubicBezTo>
                <a:cubicBezTo>
                  <a:pt x="121" y="31"/>
                  <a:pt x="120" y="30"/>
                  <a:pt x="120" y="30"/>
                </a:cubicBezTo>
                <a:cubicBezTo>
                  <a:pt x="120" y="27"/>
                  <a:pt x="120" y="27"/>
                  <a:pt x="120" y="27"/>
                </a:cubicBezTo>
                <a:cubicBezTo>
                  <a:pt x="120" y="27"/>
                  <a:pt x="120" y="27"/>
                  <a:pt x="120" y="27"/>
                </a:cubicBezTo>
                <a:lnTo>
                  <a:pt x="121" y="26"/>
                </a:lnTo>
                <a:close/>
                <a:moveTo>
                  <a:pt x="51" y="148"/>
                </a:moveTo>
                <a:cubicBezTo>
                  <a:pt x="49" y="148"/>
                  <a:pt x="48" y="146"/>
                  <a:pt x="48" y="144"/>
                </a:cubicBezTo>
                <a:cubicBezTo>
                  <a:pt x="48" y="142"/>
                  <a:pt x="49" y="140"/>
                  <a:pt x="51" y="140"/>
                </a:cubicBezTo>
                <a:cubicBezTo>
                  <a:pt x="53" y="140"/>
                  <a:pt x="55" y="142"/>
                  <a:pt x="55" y="144"/>
                </a:cubicBezTo>
                <a:cubicBezTo>
                  <a:pt x="55" y="146"/>
                  <a:pt x="53" y="148"/>
                  <a:pt x="51" y="148"/>
                </a:cubicBezTo>
                <a:close/>
                <a:moveTo>
                  <a:pt x="60" y="148"/>
                </a:moveTo>
                <a:cubicBezTo>
                  <a:pt x="58" y="148"/>
                  <a:pt x="57" y="146"/>
                  <a:pt x="57" y="144"/>
                </a:cubicBezTo>
                <a:cubicBezTo>
                  <a:pt x="57" y="142"/>
                  <a:pt x="58" y="140"/>
                  <a:pt x="60" y="140"/>
                </a:cubicBezTo>
                <a:cubicBezTo>
                  <a:pt x="62" y="140"/>
                  <a:pt x="64" y="142"/>
                  <a:pt x="64" y="144"/>
                </a:cubicBezTo>
                <a:cubicBezTo>
                  <a:pt x="64" y="146"/>
                  <a:pt x="62" y="148"/>
                  <a:pt x="60" y="148"/>
                </a:cubicBezTo>
                <a:close/>
                <a:moveTo>
                  <a:pt x="69" y="148"/>
                </a:moveTo>
                <a:cubicBezTo>
                  <a:pt x="67" y="148"/>
                  <a:pt x="66" y="146"/>
                  <a:pt x="66" y="144"/>
                </a:cubicBezTo>
                <a:cubicBezTo>
                  <a:pt x="66" y="142"/>
                  <a:pt x="67" y="140"/>
                  <a:pt x="69" y="140"/>
                </a:cubicBezTo>
                <a:cubicBezTo>
                  <a:pt x="71" y="140"/>
                  <a:pt x="73" y="142"/>
                  <a:pt x="73" y="144"/>
                </a:cubicBezTo>
                <a:cubicBezTo>
                  <a:pt x="73" y="146"/>
                  <a:pt x="71" y="148"/>
                  <a:pt x="69" y="148"/>
                </a:cubicBezTo>
                <a:close/>
                <a:moveTo>
                  <a:pt x="16" y="139"/>
                </a:moveTo>
                <a:cubicBezTo>
                  <a:pt x="16" y="19"/>
                  <a:pt x="16" y="19"/>
                  <a:pt x="16" y="19"/>
                </a:cubicBezTo>
                <a:cubicBezTo>
                  <a:pt x="105" y="19"/>
                  <a:pt x="105" y="19"/>
                  <a:pt x="105" y="19"/>
                </a:cubicBezTo>
                <a:cubicBezTo>
                  <a:pt x="106" y="138"/>
                  <a:pt x="106" y="138"/>
                  <a:pt x="106" y="138"/>
                </a:cubicBezTo>
                <a:lnTo>
                  <a:pt x="16" y="139"/>
                </a:lnTo>
                <a:close/>
              </a:path>
            </a:pathLst>
          </a:custGeom>
          <a:solidFill>
            <a:srgbClr val="FFFFFF"/>
          </a:solidFill>
          <a:ln w="9525">
            <a:noFill/>
            <a:round/>
            <a:headEnd/>
            <a:tailEnd/>
          </a:ln>
        </p:spPr>
        <p:txBody>
          <a:bodyPr/>
          <a:lstStyle/>
          <a:p>
            <a:endParaRPr lang="zh-CN" altLang="en-US"/>
          </a:p>
        </p:txBody>
      </p:sp>
      <p:graphicFrame>
        <p:nvGraphicFramePr>
          <p:cNvPr id="3" name="表格 2"/>
          <p:cNvGraphicFramePr/>
          <p:nvPr/>
        </p:nvGraphicFramePr>
        <p:xfrm>
          <a:off x="3956050" y="1757363"/>
          <a:ext cx="7985125" cy="4193540"/>
        </p:xfrm>
        <a:graphic>
          <a:graphicData uri="http://schemas.openxmlformats.org/drawingml/2006/table">
            <a:tbl>
              <a:tblPr firstRow="1" bandRow="1">
                <a:tableStyleId>{5C22544A-7EE6-4342-B048-85BDC9FD1C3A}</a:tableStyleId>
              </a:tblPr>
              <a:tblGrid>
                <a:gridCol w="3992880"/>
                <a:gridCol w="3992245"/>
              </a:tblGrid>
              <a:tr h="2598420">
                <a:tc>
                  <a:txBody>
                    <a:bodyPr/>
                    <a:lstStyle/>
                    <a:p>
                      <a:pPr>
                        <a:buNone/>
                      </a:pPr>
                      <a:endParaRPr lang="zh-CN" altLang="en-US"/>
                    </a:p>
                  </a:txBody>
                  <a:tcPr>
                    <a:gradFill>
                      <a:gsLst>
                        <a:gs pos="0">
                          <a:srgbClr val="007BD3"/>
                        </a:gs>
                        <a:gs pos="100000">
                          <a:srgbClr val="034373"/>
                        </a:gs>
                      </a:gsLst>
                      <a:lin ang="5400000" scaled="0"/>
                    </a:gradFill>
                  </a:tcPr>
                </a:tc>
                <a:tc>
                  <a:txBody>
                    <a:bodyPr/>
                    <a:lstStyle/>
                    <a:p>
                      <a:pPr>
                        <a:buNone/>
                      </a:pPr>
                      <a:endParaRPr lang="zh-CN" altLang="en-US"/>
                    </a:p>
                  </a:txBody>
                  <a:tcPr>
                    <a:gradFill>
                      <a:gsLst>
                        <a:gs pos="0">
                          <a:srgbClr val="007BD3"/>
                        </a:gs>
                        <a:gs pos="100000">
                          <a:srgbClr val="034373"/>
                        </a:gs>
                      </a:gsLst>
                      <a:lin ang="5400000" scaled="0"/>
                    </a:gradFill>
                  </a:tcPr>
                </a:tc>
              </a:tr>
              <a:tr h="1595120">
                <a:tc>
                  <a:txBody>
                    <a:bodyPr/>
                    <a:lstStyle/>
                    <a:p>
                      <a:pPr>
                        <a:buNone/>
                      </a:pPr>
                      <a:endParaRPr lang="zh-CN" altLang="en-US"/>
                    </a:p>
                  </a:txBody>
                  <a:tcPr>
                    <a:gradFill>
                      <a:gsLst>
                        <a:gs pos="0">
                          <a:srgbClr val="007BD3"/>
                        </a:gs>
                        <a:gs pos="100000">
                          <a:srgbClr val="034373"/>
                        </a:gs>
                      </a:gsLst>
                      <a:lin ang="5400000" scaled="0"/>
                    </a:gradFill>
                  </a:tcPr>
                </a:tc>
                <a:tc>
                  <a:txBody>
                    <a:bodyPr/>
                    <a:lstStyle/>
                    <a:p>
                      <a:pPr>
                        <a:buNone/>
                      </a:pPr>
                      <a:endParaRPr lang="zh-CN" altLang="en-US"/>
                    </a:p>
                  </a:txBody>
                  <a:tcPr>
                    <a:gradFill>
                      <a:gsLst>
                        <a:gs pos="0">
                          <a:srgbClr val="007BD3"/>
                        </a:gs>
                        <a:gs pos="100000">
                          <a:srgbClr val="034373"/>
                        </a:gs>
                      </a:gsLst>
                      <a:lin ang="5400000" scaled="0"/>
                    </a:gradFill>
                  </a:tcPr>
                </a:tc>
              </a:tr>
            </a:tbl>
          </a:graphicData>
        </a:graphic>
      </p:graphicFrame>
      <p:sp>
        <p:nvSpPr>
          <p:cNvPr id="45" name="TextBox 57"/>
          <p:cNvSpPr txBox="1"/>
          <p:nvPr/>
        </p:nvSpPr>
        <p:spPr bwMode="auto">
          <a:xfrm>
            <a:off x="3954463" y="1952625"/>
            <a:ext cx="4097337" cy="2149475"/>
          </a:xfrm>
          <a:prstGeom prst="rect">
            <a:avLst/>
          </a:prstGeom>
          <a:noFill/>
          <a:ln>
            <a:noFill/>
          </a:ln>
        </p:spPr>
        <p:txBody>
          <a:bodyPr>
            <a:spAutoFit/>
          </a:bodyPr>
          <a:lstStyle/>
          <a:p>
            <a:pPr fontAlgn="auto">
              <a:lnSpc>
                <a:spcPct val="150000"/>
              </a:lnSpc>
              <a:spcBef>
                <a:spcPts val="0"/>
              </a:spcBef>
              <a:spcAft>
                <a:spcPts val="0"/>
              </a:spcAft>
              <a:buFontTx/>
              <a:buNone/>
              <a:defRPr/>
            </a:pP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 制定实施历史经典产业传承</a:t>
            </a:r>
            <a:r>
              <a:rPr lang="zh-CN" altLang="en-US" b="1" kern="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发展三年</a:t>
            </a: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行动方案，认定</a:t>
            </a:r>
            <a:r>
              <a:rPr lang="en-US" altLang="zh-CN"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100</a:t>
            </a: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个左右历史经典产业示范工作室、企业、产业基地（街区），符合条件的可享受小微企业税收优惠政策</a:t>
            </a:r>
          </a:p>
        </p:txBody>
      </p:sp>
      <p:sp>
        <p:nvSpPr>
          <p:cNvPr id="46" name="TextBox 57"/>
          <p:cNvSpPr txBox="1"/>
          <p:nvPr/>
        </p:nvSpPr>
        <p:spPr bwMode="auto">
          <a:xfrm>
            <a:off x="8051800" y="1952625"/>
            <a:ext cx="3762375" cy="2149475"/>
          </a:xfrm>
          <a:prstGeom prst="rect">
            <a:avLst/>
          </a:prstGeom>
          <a:noFill/>
          <a:ln>
            <a:noFill/>
          </a:ln>
        </p:spPr>
        <p:txBody>
          <a:bodyPr>
            <a:spAutoFit/>
          </a:bodyPr>
          <a:lstStyle/>
          <a:p>
            <a:pPr fontAlgn="auto">
              <a:lnSpc>
                <a:spcPct val="150000"/>
              </a:lnSpc>
              <a:spcBef>
                <a:spcPts val="0"/>
              </a:spcBef>
              <a:spcAft>
                <a:spcPts val="0"/>
              </a:spcAft>
              <a:buFontTx/>
              <a:buNone/>
              <a:defRPr/>
            </a:pP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 对经认定为高新技术企业的文化创意和设计服务企业发生的职工教育经费支出，不超过工资薪金总额8%的部分，准予在计算应纳税所得额时扣除</a:t>
            </a:r>
          </a:p>
        </p:txBody>
      </p:sp>
      <p:sp>
        <p:nvSpPr>
          <p:cNvPr id="47" name="TextBox 57"/>
          <p:cNvSpPr txBox="1"/>
          <p:nvPr/>
        </p:nvSpPr>
        <p:spPr bwMode="auto">
          <a:xfrm>
            <a:off x="4048125" y="4711700"/>
            <a:ext cx="3900488" cy="914400"/>
          </a:xfrm>
          <a:prstGeom prst="rect">
            <a:avLst/>
          </a:prstGeom>
          <a:noFill/>
          <a:ln>
            <a:noFill/>
          </a:ln>
        </p:spPr>
        <p:txBody>
          <a:bodyPr>
            <a:spAutoFit/>
          </a:bodyPr>
          <a:lstStyle/>
          <a:p>
            <a:pPr fontAlgn="auto">
              <a:lnSpc>
                <a:spcPct val="150000"/>
              </a:lnSpc>
              <a:spcBef>
                <a:spcPts val="0"/>
              </a:spcBef>
              <a:spcAft>
                <a:spcPts val="0"/>
              </a:spcAft>
              <a:buFontTx/>
              <a:buNone/>
              <a:defRPr/>
            </a:pP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 每两年评选历史经典产业名人和非物质文化遗产传承人</a:t>
            </a:r>
          </a:p>
        </p:txBody>
      </p:sp>
      <p:sp>
        <p:nvSpPr>
          <p:cNvPr id="48" name="TextBox 57"/>
          <p:cNvSpPr txBox="1"/>
          <p:nvPr/>
        </p:nvSpPr>
        <p:spPr bwMode="auto">
          <a:xfrm>
            <a:off x="8051800" y="4505325"/>
            <a:ext cx="3762375" cy="1325563"/>
          </a:xfrm>
          <a:prstGeom prst="rect">
            <a:avLst/>
          </a:prstGeom>
          <a:noFill/>
          <a:ln>
            <a:noFill/>
          </a:ln>
        </p:spPr>
        <p:txBody>
          <a:bodyPr>
            <a:spAutoFit/>
          </a:bodyPr>
          <a:lstStyle/>
          <a:p>
            <a:pPr fontAlgn="auto">
              <a:lnSpc>
                <a:spcPct val="150000"/>
              </a:lnSpc>
              <a:spcBef>
                <a:spcPts val="0"/>
              </a:spcBef>
              <a:spcAft>
                <a:spcPts val="0"/>
              </a:spcAft>
              <a:buFontTx/>
              <a:buNone/>
              <a:defRPr/>
            </a:pP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 企业发生的符合研发费用加计扣除规定的创意和设计费用，执行税前加计扣除政策</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1"/>
          <p:cNvSpPr>
            <a:spLocks noChangeArrowheads="1"/>
          </p:cNvSpPr>
          <p:nvPr/>
        </p:nvSpPr>
        <p:spPr bwMode="auto">
          <a:xfrm>
            <a:off x="93663" y="2471738"/>
            <a:ext cx="5670550" cy="1736725"/>
          </a:xfrm>
          <a:prstGeom prst="rect">
            <a:avLst/>
          </a:prstGeom>
          <a:noFill/>
          <a:ln w="9525">
            <a:noFill/>
            <a:miter lim="800000"/>
            <a:headEnd/>
            <a:tailEnd/>
          </a:ln>
        </p:spPr>
        <p:txBody>
          <a:bodyPr wrap="none">
            <a:spAutoFit/>
          </a:bodyPr>
          <a:lstStyle/>
          <a:p>
            <a:pPr algn="ctr" eaLnBrk="0" hangingPunct="0">
              <a:lnSpc>
                <a:spcPct val="150000"/>
              </a:lnSpc>
            </a:pPr>
            <a:r>
              <a:rPr lang="zh-CN" altLang="en-US" sz="3600" b="1">
                <a:solidFill>
                  <a:srgbClr val="0070C0"/>
                </a:solidFill>
                <a:latin typeface="微软雅黑" pitchFamily="34" charset="-122"/>
                <a:ea typeface="微软雅黑" pitchFamily="34" charset="-122"/>
              </a:rPr>
              <a:t>任务五</a:t>
            </a:r>
            <a:endParaRPr lang="en-US" altLang="zh-CN" sz="3600" b="1">
              <a:solidFill>
                <a:srgbClr val="0070C0"/>
              </a:solidFill>
              <a:latin typeface="微软雅黑" pitchFamily="34" charset="-122"/>
              <a:ea typeface="微软雅黑" pitchFamily="34" charset="-122"/>
            </a:endParaRPr>
          </a:p>
          <a:p>
            <a:pPr algn="ctr" eaLnBrk="0" hangingPunct="0">
              <a:lnSpc>
                <a:spcPct val="150000"/>
              </a:lnSpc>
            </a:pPr>
            <a:r>
              <a:rPr lang="zh-CN" altLang="en-US" sz="3600" b="1">
                <a:solidFill>
                  <a:srgbClr val="0070C0"/>
                </a:solidFill>
                <a:latin typeface="微软雅黑" pitchFamily="34" charset="-122"/>
                <a:ea typeface="微软雅黑" pitchFamily="34" charset="-122"/>
              </a:rPr>
              <a:t>推进产业绿色低碳循环发展</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35843"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35844" name="文本框 17"/>
          <p:cNvSpPr txBox="1">
            <a:spLocks noChangeArrowheads="1"/>
          </p:cNvSpPr>
          <p:nvPr/>
        </p:nvSpPr>
        <p:spPr bwMode="auto">
          <a:xfrm>
            <a:off x="19050" y="122238"/>
            <a:ext cx="5410200" cy="612775"/>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（十六）促进工业能效提升</a:t>
            </a:r>
          </a:p>
        </p:txBody>
      </p:sp>
      <p:sp>
        <p:nvSpPr>
          <p:cNvPr id="29" name="椭圆 28"/>
          <p:cNvSpPr/>
          <p:nvPr/>
        </p:nvSpPr>
        <p:spPr>
          <a:xfrm>
            <a:off x="2024063" y="2889250"/>
            <a:ext cx="2046287" cy="20447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HK" altLang="en-US"/>
          </a:p>
        </p:txBody>
      </p:sp>
      <p:cxnSp>
        <p:nvCxnSpPr>
          <p:cNvPr id="30" name="直接连接符 29"/>
          <p:cNvCxnSpPr/>
          <p:nvPr/>
        </p:nvCxnSpPr>
        <p:spPr>
          <a:xfrm>
            <a:off x="4575175" y="1428750"/>
            <a:ext cx="0" cy="5040313"/>
          </a:xfrm>
          <a:prstGeom prst="line">
            <a:avLst/>
          </a:prstGeom>
          <a:solidFill>
            <a:schemeClr val="accent1"/>
          </a:solidFill>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465638" y="4929188"/>
            <a:ext cx="220662" cy="22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HK" altLang="en-US"/>
          </a:p>
        </p:txBody>
      </p:sp>
      <p:sp>
        <p:nvSpPr>
          <p:cNvPr id="32" name="矩形 31"/>
          <p:cNvSpPr/>
          <p:nvPr/>
        </p:nvSpPr>
        <p:spPr>
          <a:xfrm>
            <a:off x="4881563" y="4592638"/>
            <a:ext cx="5219700" cy="914400"/>
          </a:xfrm>
          <a:prstGeom prst="rect">
            <a:avLst/>
          </a:prstGeom>
          <a:solidFill>
            <a:schemeClr val="accent1">
              <a:lumMod val="40000"/>
              <a:lumOff val="60000"/>
            </a:schemeClr>
          </a:solidFill>
        </p:spPr>
        <p:txBody>
          <a:bodyPr>
            <a:spAutoFit/>
          </a:bodyPr>
          <a:lstStyle/>
          <a:p>
            <a:pPr fontAlgn="auto">
              <a:lnSpc>
                <a:spcPct val="150000"/>
              </a:lnSpc>
              <a:spcBef>
                <a:spcPts val="0"/>
              </a:spcBef>
              <a:spcAft>
                <a:spcPts val="0"/>
              </a:spcAft>
              <a:buFontTx/>
              <a:buNone/>
              <a:defRPr/>
            </a:pPr>
            <a:r>
              <a:rPr lang="en-US" altLang="zh-CN"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3. </a:t>
            </a:r>
            <a:r>
              <a:rPr lang="zh-CN" altLang="en-US"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推广节能环保服务政府采购，实施节能环保产品政府强制采购和优先采购制度</a:t>
            </a:r>
          </a:p>
        </p:txBody>
      </p:sp>
      <p:sp>
        <p:nvSpPr>
          <p:cNvPr id="33" name="椭圆 32"/>
          <p:cNvSpPr/>
          <p:nvPr/>
        </p:nvSpPr>
        <p:spPr>
          <a:xfrm>
            <a:off x="4465638" y="3357563"/>
            <a:ext cx="220662" cy="2206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HK" altLang="en-US"/>
          </a:p>
        </p:txBody>
      </p:sp>
      <p:sp>
        <p:nvSpPr>
          <p:cNvPr id="34" name="矩形 33"/>
          <p:cNvSpPr/>
          <p:nvPr/>
        </p:nvSpPr>
        <p:spPr>
          <a:xfrm>
            <a:off x="4881563" y="2803525"/>
            <a:ext cx="5219700" cy="1327150"/>
          </a:xfrm>
          <a:prstGeom prst="rect">
            <a:avLst/>
          </a:prstGeom>
          <a:solidFill>
            <a:schemeClr val="accent1">
              <a:lumMod val="40000"/>
              <a:lumOff val="60000"/>
            </a:schemeClr>
          </a:solidFill>
        </p:spPr>
        <p:txBody>
          <a:bodyPr>
            <a:spAutoFit/>
          </a:bodyPr>
          <a:lstStyle/>
          <a:p>
            <a:pPr fontAlgn="auto">
              <a:lnSpc>
                <a:spcPct val="150000"/>
              </a:lnSpc>
              <a:spcBef>
                <a:spcPts val="0"/>
              </a:spcBef>
              <a:spcAft>
                <a:spcPts val="0"/>
              </a:spcAft>
              <a:buFontTx/>
              <a:buNone/>
              <a:defRPr/>
            </a:pPr>
            <a:r>
              <a:rPr lang="en-US" altLang="zh-CN"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2. </a:t>
            </a:r>
            <a:r>
              <a:rPr lang="zh-CN" altLang="en-US"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支持创建国家和省级能效“领跑者”企业，对实施节能技术改造重点项目成效明显的，给予不超过500万元奖补</a:t>
            </a:r>
          </a:p>
        </p:txBody>
      </p:sp>
      <p:sp>
        <p:nvSpPr>
          <p:cNvPr id="35" name="椭圆 34"/>
          <p:cNvSpPr/>
          <p:nvPr/>
        </p:nvSpPr>
        <p:spPr>
          <a:xfrm>
            <a:off x="4465638" y="1857375"/>
            <a:ext cx="220662" cy="222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HK" altLang="en-US"/>
          </a:p>
        </p:txBody>
      </p:sp>
      <p:sp>
        <p:nvSpPr>
          <p:cNvPr id="36" name="矩形 35"/>
          <p:cNvSpPr/>
          <p:nvPr/>
        </p:nvSpPr>
        <p:spPr>
          <a:xfrm>
            <a:off x="4881563" y="1511300"/>
            <a:ext cx="5219700" cy="914400"/>
          </a:xfrm>
          <a:prstGeom prst="rect">
            <a:avLst/>
          </a:prstGeom>
          <a:solidFill>
            <a:schemeClr val="accent1">
              <a:lumMod val="40000"/>
              <a:lumOff val="60000"/>
            </a:schemeClr>
          </a:solidFill>
        </p:spPr>
        <p:txBody>
          <a:bodyPr>
            <a:spAutoFit/>
          </a:bodyPr>
          <a:lstStyle/>
          <a:p>
            <a:pPr fontAlgn="auto">
              <a:lnSpc>
                <a:spcPct val="150000"/>
              </a:lnSpc>
              <a:spcBef>
                <a:spcPts val="0"/>
              </a:spcBef>
              <a:spcAft>
                <a:spcPts val="0"/>
              </a:spcAft>
              <a:buFontTx/>
              <a:buNone/>
              <a:defRPr/>
            </a:pPr>
            <a:r>
              <a:rPr lang="en-US" altLang="zh-CN"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1. </a:t>
            </a:r>
            <a:r>
              <a:rPr lang="zh-CN" altLang="en-US"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严格实施固定资产投资项目节能审查制度，扩大项目节能量交易试点范围</a:t>
            </a:r>
          </a:p>
        </p:txBody>
      </p:sp>
      <p:sp>
        <p:nvSpPr>
          <p:cNvPr id="37" name="KSO_Shape"/>
          <p:cNvSpPr/>
          <p:nvPr/>
        </p:nvSpPr>
        <p:spPr bwMode="auto">
          <a:xfrm>
            <a:off x="2386013" y="3071813"/>
            <a:ext cx="1285875" cy="1571625"/>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eaLnBrk="0" hangingPunct="0">
              <a:buFontTx/>
              <a:buNone/>
              <a:defRPr/>
            </a:pPr>
            <a:endParaRPr lang="zh-CN" altLang="en-US">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36867"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36868" name="文本框 17"/>
          <p:cNvSpPr txBox="1">
            <a:spLocks noChangeArrowheads="1"/>
          </p:cNvSpPr>
          <p:nvPr/>
        </p:nvSpPr>
        <p:spPr bwMode="auto">
          <a:xfrm>
            <a:off x="19050" y="122238"/>
            <a:ext cx="5410200" cy="612775"/>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（十七）强化工业污染防治</a:t>
            </a:r>
          </a:p>
        </p:txBody>
      </p:sp>
      <p:sp>
        <p:nvSpPr>
          <p:cNvPr id="29" name="椭圆 28"/>
          <p:cNvSpPr/>
          <p:nvPr/>
        </p:nvSpPr>
        <p:spPr>
          <a:xfrm>
            <a:off x="4429125" y="2009775"/>
            <a:ext cx="1790700" cy="1790700"/>
          </a:xfrm>
          <a:prstGeom prst="ellipse">
            <a:avLst/>
          </a:prstGeom>
          <a:solidFill>
            <a:schemeClr val="bg1">
              <a:lumMod val="85000"/>
              <a:alpha val="61000"/>
            </a:schemeClr>
          </a:solidFill>
        </p:spPr>
        <p:txBody>
          <a:bodyPr/>
          <a:lstStyle/>
          <a:p>
            <a:pPr fontAlgn="auto">
              <a:spcBef>
                <a:spcPts val="0"/>
              </a:spcBef>
              <a:spcAft>
                <a:spcPts val="0"/>
              </a:spcAft>
              <a:buFontTx/>
              <a:buNone/>
              <a:defRPr/>
            </a:pPr>
            <a:endParaRPr lang="zh-CN" altLang="en-US">
              <a:latin typeface="+mn-lt"/>
              <a:ea typeface="+mn-ea"/>
            </a:endParaRPr>
          </a:p>
        </p:txBody>
      </p:sp>
      <p:sp>
        <p:nvSpPr>
          <p:cNvPr id="30" name="椭圆 29"/>
          <p:cNvSpPr/>
          <p:nvPr/>
        </p:nvSpPr>
        <p:spPr>
          <a:xfrm>
            <a:off x="5895975" y="2009775"/>
            <a:ext cx="1790700" cy="1790700"/>
          </a:xfrm>
          <a:prstGeom prst="ellipse">
            <a:avLst/>
          </a:prstGeom>
          <a:solidFill>
            <a:schemeClr val="bg1">
              <a:lumMod val="85000"/>
              <a:alpha val="61000"/>
            </a:schemeClr>
          </a:solidFill>
        </p:spPr>
        <p:txBody>
          <a:bodyPr/>
          <a:lstStyle/>
          <a:p>
            <a:pPr fontAlgn="auto">
              <a:spcBef>
                <a:spcPts val="0"/>
              </a:spcBef>
              <a:spcAft>
                <a:spcPts val="0"/>
              </a:spcAft>
              <a:buFontTx/>
              <a:buNone/>
              <a:defRPr/>
            </a:pPr>
            <a:endParaRPr lang="zh-CN" altLang="en-US">
              <a:latin typeface="+mn-lt"/>
              <a:ea typeface="+mn-ea"/>
            </a:endParaRPr>
          </a:p>
        </p:txBody>
      </p:sp>
      <p:sp>
        <p:nvSpPr>
          <p:cNvPr id="31" name="椭圆 30"/>
          <p:cNvSpPr/>
          <p:nvPr/>
        </p:nvSpPr>
        <p:spPr>
          <a:xfrm>
            <a:off x="4429125" y="3563938"/>
            <a:ext cx="1790700" cy="1790700"/>
          </a:xfrm>
          <a:prstGeom prst="ellipse">
            <a:avLst/>
          </a:prstGeom>
          <a:solidFill>
            <a:schemeClr val="bg1">
              <a:lumMod val="85000"/>
              <a:alpha val="61000"/>
            </a:schemeClr>
          </a:solidFill>
        </p:spPr>
        <p:txBody>
          <a:bodyPr/>
          <a:lstStyle/>
          <a:p>
            <a:pPr fontAlgn="auto">
              <a:spcBef>
                <a:spcPts val="0"/>
              </a:spcBef>
              <a:spcAft>
                <a:spcPts val="0"/>
              </a:spcAft>
              <a:buFontTx/>
              <a:buNone/>
              <a:defRPr/>
            </a:pPr>
            <a:endParaRPr lang="zh-CN" altLang="en-US">
              <a:latin typeface="+mn-lt"/>
              <a:ea typeface="+mn-ea"/>
            </a:endParaRPr>
          </a:p>
        </p:txBody>
      </p:sp>
      <p:sp>
        <p:nvSpPr>
          <p:cNvPr id="32" name="椭圆 31"/>
          <p:cNvSpPr/>
          <p:nvPr/>
        </p:nvSpPr>
        <p:spPr>
          <a:xfrm>
            <a:off x="5895975" y="3563938"/>
            <a:ext cx="1790700" cy="1790700"/>
          </a:xfrm>
          <a:prstGeom prst="ellipse">
            <a:avLst/>
          </a:prstGeom>
          <a:solidFill>
            <a:schemeClr val="bg1">
              <a:lumMod val="85000"/>
              <a:alpha val="61000"/>
            </a:schemeClr>
          </a:solidFill>
        </p:spPr>
        <p:txBody>
          <a:bodyPr/>
          <a:lstStyle/>
          <a:p>
            <a:pPr fontAlgn="auto">
              <a:spcBef>
                <a:spcPts val="0"/>
              </a:spcBef>
              <a:spcAft>
                <a:spcPts val="0"/>
              </a:spcAft>
              <a:buFontTx/>
              <a:buNone/>
              <a:defRPr/>
            </a:pPr>
            <a:endParaRPr lang="zh-CN" altLang="en-US">
              <a:latin typeface="+mn-lt"/>
              <a:ea typeface="+mn-ea"/>
            </a:endParaRPr>
          </a:p>
        </p:txBody>
      </p:sp>
      <p:sp>
        <p:nvSpPr>
          <p:cNvPr id="33" name="TextBox 57"/>
          <p:cNvSpPr txBox="1"/>
          <p:nvPr/>
        </p:nvSpPr>
        <p:spPr bwMode="auto">
          <a:xfrm>
            <a:off x="314325" y="1501775"/>
            <a:ext cx="4065588" cy="2560638"/>
          </a:xfrm>
          <a:prstGeom prst="rect">
            <a:avLst/>
          </a:prstGeom>
          <a:noFill/>
        </p:spPr>
        <p:txBody>
          <a:bodyPr>
            <a:spAutoFit/>
          </a:bodyPr>
          <a:lstStyle/>
          <a:p>
            <a:pPr algn="just">
              <a:lnSpc>
                <a:spcPct val="150000"/>
              </a:lnSpc>
              <a:spcBef>
                <a:spcPts val="0"/>
              </a:spcBef>
              <a:buFontTx/>
              <a:buNone/>
              <a:defRPr/>
            </a:pPr>
            <a:r>
              <a:rPr lang="zh-CN" altLang="en-US"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1. 大力实施工业污染源全面达标排放计划，全面推开排污权有偿使用和交易，实行建设项目主要污染物排放总量指标等量或减量替代，支持建设公益性环保技术服务平台，集中力量突破一批污染治理共性关键技术</a:t>
            </a:r>
          </a:p>
        </p:txBody>
      </p:sp>
      <p:sp>
        <p:nvSpPr>
          <p:cNvPr id="34" name="TextBox 57"/>
          <p:cNvSpPr txBox="1"/>
          <p:nvPr/>
        </p:nvSpPr>
        <p:spPr bwMode="auto">
          <a:xfrm>
            <a:off x="7867650" y="1501775"/>
            <a:ext cx="3943350" cy="914400"/>
          </a:xfrm>
          <a:prstGeom prst="rect">
            <a:avLst/>
          </a:prstGeom>
          <a:noFill/>
        </p:spPr>
        <p:txBody>
          <a:bodyPr>
            <a:spAutoFit/>
          </a:bodyPr>
          <a:lstStyle/>
          <a:p>
            <a:pPr algn="just">
              <a:lnSpc>
                <a:spcPct val="150000"/>
              </a:lnSpc>
              <a:spcBef>
                <a:spcPts val="0"/>
              </a:spcBef>
              <a:buFontTx/>
              <a:buNone/>
              <a:defRPr/>
            </a:pPr>
            <a:r>
              <a:rPr lang="en-US" altLang="zh-CN"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3. </a:t>
            </a:r>
            <a:r>
              <a:rPr lang="zh-CN" altLang="en-US"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实施一批工业清洁生产改造重点项目，支持创建绿色工厂、绿色供应链</a:t>
            </a:r>
          </a:p>
        </p:txBody>
      </p:sp>
      <p:sp>
        <p:nvSpPr>
          <p:cNvPr id="35" name="TextBox 57"/>
          <p:cNvSpPr txBox="1"/>
          <p:nvPr/>
        </p:nvSpPr>
        <p:spPr bwMode="auto">
          <a:xfrm>
            <a:off x="314325" y="4830763"/>
            <a:ext cx="4229100" cy="914400"/>
          </a:xfrm>
          <a:prstGeom prst="rect">
            <a:avLst/>
          </a:prstGeom>
          <a:noFill/>
        </p:spPr>
        <p:txBody>
          <a:bodyPr>
            <a:spAutoFit/>
          </a:bodyPr>
          <a:lstStyle/>
          <a:p>
            <a:pPr algn="just">
              <a:lnSpc>
                <a:spcPct val="150000"/>
              </a:lnSpc>
              <a:spcBef>
                <a:spcPts val="0"/>
              </a:spcBef>
              <a:buFontTx/>
              <a:buNone/>
              <a:defRPr/>
            </a:pPr>
            <a:r>
              <a:rPr lang="zh-CN" altLang="en-US"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2. 培育技术先进、服务规范的环保服务优质企业</a:t>
            </a:r>
          </a:p>
        </p:txBody>
      </p:sp>
      <p:sp>
        <p:nvSpPr>
          <p:cNvPr id="36" name="TextBox 57"/>
          <p:cNvSpPr txBox="1"/>
          <p:nvPr/>
        </p:nvSpPr>
        <p:spPr bwMode="auto">
          <a:xfrm>
            <a:off x="7867650" y="4503738"/>
            <a:ext cx="4164013" cy="1325562"/>
          </a:xfrm>
          <a:prstGeom prst="rect">
            <a:avLst/>
          </a:prstGeom>
          <a:noFill/>
        </p:spPr>
        <p:txBody>
          <a:bodyPr>
            <a:spAutoFit/>
          </a:bodyPr>
          <a:lstStyle/>
          <a:p>
            <a:pPr algn="just">
              <a:lnSpc>
                <a:spcPct val="150000"/>
              </a:lnSpc>
              <a:spcBef>
                <a:spcPts val="0"/>
              </a:spcBef>
              <a:buFontTx/>
              <a:buNone/>
              <a:defRPr/>
            </a:pPr>
            <a:r>
              <a:rPr lang="en-US" altLang="zh-CN"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4. </a:t>
            </a:r>
            <a:r>
              <a:rPr lang="zh-CN" altLang="en-US"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大力化解过剩产能、淘汰落后产能，在规定期限内拆除相关设备、生产线并经考核验收合格的企业，按标准奖励</a:t>
            </a:r>
          </a:p>
        </p:txBody>
      </p:sp>
      <p:sp>
        <p:nvSpPr>
          <p:cNvPr id="36877" name="Freeform 33"/>
          <p:cNvSpPr>
            <a:spLocks noEditPoints="1" noChangeArrowheads="1"/>
          </p:cNvSpPr>
          <p:nvPr/>
        </p:nvSpPr>
        <p:spPr bwMode="auto">
          <a:xfrm>
            <a:off x="5048250" y="2579688"/>
            <a:ext cx="542925" cy="650875"/>
          </a:xfrm>
          <a:custGeom>
            <a:avLst/>
            <a:gdLst>
              <a:gd name="T0" fmla="*/ 102 w 120"/>
              <a:gd name="T1" fmla="*/ 60 h 144"/>
              <a:gd name="T2" fmla="*/ 102 w 120"/>
              <a:gd name="T3" fmla="*/ 42 h 144"/>
              <a:gd name="T4" fmla="*/ 60 w 120"/>
              <a:gd name="T5" fmla="*/ 0 h 144"/>
              <a:gd name="T6" fmla="*/ 18 w 120"/>
              <a:gd name="T7" fmla="*/ 42 h 144"/>
              <a:gd name="T8" fmla="*/ 18 w 120"/>
              <a:gd name="T9" fmla="*/ 60 h 144"/>
              <a:gd name="T10" fmla="*/ 0 w 120"/>
              <a:gd name="T11" fmla="*/ 60 h 144"/>
              <a:gd name="T12" fmla="*/ 0 w 120"/>
              <a:gd name="T13" fmla="*/ 144 h 144"/>
              <a:gd name="T14" fmla="*/ 120 w 120"/>
              <a:gd name="T15" fmla="*/ 144 h 144"/>
              <a:gd name="T16" fmla="*/ 120 w 120"/>
              <a:gd name="T17" fmla="*/ 60 h 144"/>
              <a:gd name="T18" fmla="*/ 102 w 120"/>
              <a:gd name="T19" fmla="*/ 60 h 144"/>
              <a:gd name="T20" fmla="*/ 66 w 120"/>
              <a:gd name="T21" fmla="*/ 106 h 144"/>
              <a:gd name="T22" fmla="*/ 66 w 120"/>
              <a:gd name="T23" fmla="*/ 126 h 144"/>
              <a:gd name="T24" fmla="*/ 54 w 120"/>
              <a:gd name="T25" fmla="*/ 126 h 144"/>
              <a:gd name="T26" fmla="*/ 54 w 120"/>
              <a:gd name="T27" fmla="*/ 106 h 144"/>
              <a:gd name="T28" fmla="*/ 48 w 120"/>
              <a:gd name="T29" fmla="*/ 96 h 144"/>
              <a:gd name="T30" fmla="*/ 60 w 120"/>
              <a:gd name="T31" fmla="*/ 84 h 144"/>
              <a:gd name="T32" fmla="*/ 72 w 120"/>
              <a:gd name="T33" fmla="*/ 96 h 144"/>
              <a:gd name="T34" fmla="*/ 66 w 120"/>
              <a:gd name="T35" fmla="*/ 106 h 144"/>
              <a:gd name="T36" fmla="*/ 90 w 120"/>
              <a:gd name="T37" fmla="*/ 60 h 144"/>
              <a:gd name="T38" fmla="*/ 30 w 120"/>
              <a:gd name="T39" fmla="*/ 60 h 144"/>
              <a:gd name="T40" fmla="*/ 30 w 120"/>
              <a:gd name="T41" fmla="*/ 42 h 144"/>
              <a:gd name="T42" fmla="*/ 60 w 120"/>
              <a:gd name="T43" fmla="*/ 12 h 144"/>
              <a:gd name="T44" fmla="*/ 90 w 120"/>
              <a:gd name="T45" fmla="*/ 42 h 144"/>
              <a:gd name="T46" fmla="*/ 90 w 120"/>
              <a:gd name="T47" fmla="*/ 60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44"/>
              <a:gd name="T74" fmla="*/ 120 w 120"/>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rgbClr val="00B0F0"/>
          </a:solidFill>
          <a:ln w="9525">
            <a:noFill/>
            <a:round/>
            <a:headEnd/>
            <a:tailEnd/>
          </a:ln>
        </p:spPr>
        <p:txBody>
          <a:bodyPr/>
          <a:lstStyle/>
          <a:p>
            <a:endParaRPr lang="zh-CN" altLang="en-US"/>
          </a:p>
        </p:txBody>
      </p:sp>
      <p:grpSp>
        <p:nvGrpSpPr>
          <p:cNvPr id="5" name="组合 69"/>
          <p:cNvGrpSpPr/>
          <p:nvPr/>
        </p:nvGrpSpPr>
        <p:grpSpPr>
          <a:xfrm>
            <a:off x="6410894" y="2575136"/>
            <a:ext cx="790004" cy="659978"/>
            <a:chOff x="2345019" y="1656883"/>
            <a:chExt cx="636588" cy="531812"/>
          </a:xfrm>
          <a:solidFill>
            <a:srgbClr val="1570C1"/>
          </a:solidFill>
        </p:grpSpPr>
        <p:sp>
          <p:nvSpPr>
            <p:cNvPr id="39" name="Freeform 35"/>
            <p:cNvSpPr/>
            <p:nvPr/>
          </p:nvSpPr>
          <p:spPr bwMode="auto">
            <a:xfrm>
              <a:off x="2345019" y="1794995"/>
              <a:ext cx="488950" cy="393700"/>
            </a:xfrm>
            <a:custGeom>
              <a:avLst/>
              <a:gdLst>
                <a:gd name="T0" fmla="*/ 123 w 138"/>
                <a:gd name="T1" fmla="*/ 83 h 111"/>
                <a:gd name="T2" fmla="*/ 89 w 138"/>
                <a:gd name="T3" fmla="*/ 93 h 111"/>
                <a:gd name="T4" fmla="*/ 85 w 138"/>
                <a:gd name="T5" fmla="*/ 93 h 111"/>
                <a:gd name="T6" fmla="*/ 83 w 138"/>
                <a:gd name="T7" fmla="*/ 92 h 111"/>
                <a:gd name="T8" fmla="*/ 79 w 138"/>
                <a:gd name="T9" fmla="*/ 92 h 111"/>
                <a:gd name="T10" fmla="*/ 77 w 138"/>
                <a:gd name="T11" fmla="*/ 91 h 111"/>
                <a:gd name="T12" fmla="*/ 74 w 138"/>
                <a:gd name="T13" fmla="*/ 91 h 111"/>
                <a:gd name="T14" fmla="*/ 72 w 138"/>
                <a:gd name="T15" fmla="*/ 90 h 111"/>
                <a:gd name="T16" fmla="*/ 68 w 138"/>
                <a:gd name="T17" fmla="*/ 89 h 111"/>
                <a:gd name="T18" fmla="*/ 67 w 138"/>
                <a:gd name="T19" fmla="*/ 88 h 111"/>
                <a:gd name="T20" fmla="*/ 63 w 138"/>
                <a:gd name="T21" fmla="*/ 86 h 111"/>
                <a:gd name="T22" fmla="*/ 63 w 138"/>
                <a:gd name="T23" fmla="*/ 86 h 111"/>
                <a:gd name="T24" fmla="*/ 50 w 138"/>
                <a:gd name="T25" fmla="*/ 76 h 111"/>
                <a:gd name="T26" fmla="*/ 50 w 138"/>
                <a:gd name="T27" fmla="*/ 76 h 111"/>
                <a:gd name="T28" fmla="*/ 46 w 138"/>
                <a:gd name="T29" fmla="*/ 72 h 111"/>
                <a:gd name="T30" fmla="*/ 45 w 138"/>
                <a:gd name="T31" fmla="*/ 71 h 111"/>
                <a:gd name="T32" fmla="*/ 33 w 138"/>
                <a:gd name="T33" fmla="*/ 36 h 111"/>
                <a:gd name="T34" fmla="*/ 48 w 138"/>
                <a:gd name="T35" fmla="*/ 36 h 111"/>
                <a:gd name="T36" fmla="*/ 24 w 138"/>
                <a:gd name="T37" fmla="*/ 0 h 111"/>
                <a:gd name="T38" fmla="*/ 0 w 138"/>
                <a:gd name="T39" fmla="*/ 36 h 111"/>
                <a:gd name="T40" fmla="*/ 15 w 138"/>
                <a:gd name="T41" fmla="*/ 36 h 111"/>
                <a:gd name="T42" fmla="*/ 28 w 138"/>
                <a:gd name="T43" fmla="*/ 78 h 111"/>
                <a:gd name="T44" fmla="*/ 29 w 138"/>
                <a:gd name="T45" fmla="*/ 79 h 111"/>
                <a:gd name="T46" fmla="*/ 31 w 138"/>
                <a:gd name="T47" fmla="*/ 83 h 111"/>
                <a:gd name="T48" fmla="*/ 32 w 138"/>
                <a:gd name="T49" fmla="*/ 84 h 111"/>
                <a:gd name="T50" fmla="*/ 37 w 138"/>
                <a:gd name="T51" fmla="*/ 89 h 111"/>
                <a:gd name="T52" fmla="*/ 37 w 138"/>
                <a:gd name="T53" fmla="*/ 89 h 111"/>
                <a:gd name="T54" fmla="*/ 54 w 138"/>
                <a:gd name="T55" fmla="*/ 102 h 111"/>
                <a:gd name="T56" fmla="*/ 54 w 138"/>
                <a:gd name="T57" fmla="*/ 102 h 111"/>
                <a:gd name="T58" fmla="*/ 60 w 138"/>
                <a:gd name="T59" fmla="*/ 105 h 111"/>
                <a:gd name="T60" fmla="*/ 61 w 138"/>
                <a:gd name="T61" fmla="*/ 105 h 111"/>
                <a:gd name="T62" fmla="*/ 66 w 138"/>
                <a:gd name="T63" fmla="*/ 107 h 111"/>
                <a:gd name="T64" fmla="*/ 68 w 138"/>
                <a:gd name="T65" fmla="*/ 108 h 111"/>
                <a:gd name="T66" fmla="*/ 73 w 138"/>
                <a:gd name="T67" fmla="*/ 109 h 111"/>
                <a:gd name="T68" fmla="*/ 76 w 138"/>
                <a:gd name="T69" fmla="*/ 110 h 111"/>
                <a:gd name="T70" fmla="*/ 77 w 138"/>
                <a:gd name="T71" fmla="*/ 110 h 111"/>
                <a:gd name="T72" fmla="*/ 81 w 138"/>
                <a:gd name="T73" fmla="*/ 110 h 111"/>
                <a:gd name="T74" fmla="*/ 83 w 138"/>
                <a:gd name="T75" fmla="*/ 111 h 111"/>
                <a:gd name="T76" fmla="*/ 90 w 138"/>
                <a:gd name="T77" fmla="*/ 111 h 111"/>
                <a:gd name="T78" fmla="*/ 133 w 138"/>
                <a:gd name="T79" fmla="*/ 97 h 111"/>
                <a:gd name="T80" fmla="*/ 135 w 138"/>
                <a:gd name="T81" fmla="*/ 85 h 111"/>
                <a:gd name="T82" fmla="*/ 123 w 138"/>
                <a:gd name="T8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0" name="Freeform 36"/>
            <p:cNvSpPr/>
            <p:nvPr/>
          </p:nvSpPr>
          <p:spPr bwMode="auto">
            <a:xfrm>
              <a:off x="2494244" y="1656883"/>
              <a:ext cx="487363" cy="393700"/>
            </a:xfrm>
            <a:custGeom>
              <a:avLst/>
              <a:gdLst>
                <a:gd name="T0" fmla="*/ 123 w 138"/>
                <a:gd name="T1" fmla="*/ 75 h 111"/>
                <a:gd name="T2" fmla="*/ 110 w 138"/>
                <a:gd name="T3" fmla="*/ 33 h 111"/>
                <a:gd name="T4" fmla="*/ 109 w 138"/>
                <a:gd name="T5" fmla="*/ 32 h 111"/>
                <a:gd name="T6" fmla="*/ 106 w 138"/>
                <a:gd name="T7" fmla="*/ 28 h 111"/>
                <a:gd name="T8" fmla="*/ 106 w 138"/>
                <a:gd name="T9" fmla="*/ 27 h 111"/>
                <a:gd name="T10" fmla="*/ 78 w 138"/>
                <a:gd name="T11" fmla="*/ 6 h 111"/>
                <a:gd name="T12" fmla="*/ 77 w 138"/>
                <a:gd name="T13" fmla="*/ 6 h 111"/>
                <a:gd name="T14" fmla="*/ 72 w 138"/>
                <a:gd name="T15" fmla="*/ 4 h 111"/>
                <a:gd name="T16" fmla="*/ 70 w 138"/>
                <a:gd name="T17" fmla="*/ 3 h 111"/>
                <a:gd name="T18" fmla="*/ 65 w 138"/>
                <a:gd name="T19" fmla="*/ 2 h 111"/>
                <a:gd name="T20" fmla="*/ 62 w 138"/>
                <a:gd name="T21" fmla="*/ 1 h 111"/>
                <a:gd name="T22" fmla="*/ 61 w 138"/>
                <a:gd name="T23" fmla="*/ 1 h 111"/>
                <a:gd name="T24" fmla="*/ 57 w 138"/>
                <a:gd name="T25" fmla="*/ 1 h 111"/>
                <a:gd name="T26" fmla="*/ 55 w 138"/>
                <a:gd name="T27" fmla="*/ 0 h 111"/>
                <a:gd name="T28" fmla="*/ 49 w 138"/>
                <a:gd name="T29" fmla="*/ 0 h 111"/>
                <a:gd name="T30" fmla="*/ 48 w 138"/>
                <a:gd name="T31" fmla="*/ 0 h 111"/>
                <a:gd name="T32" fmla="*/ 48 w 138"/>
                <a:gd name="T33" fmla="*/ 0 h 111"/>
                <a:gd name="T34" fmla="*/ 5 w 138"/>
                <a:gd name="T35" fmla="*/ 14 h 111"/>
                <a:gd name="T36" fmla="*/ 3 w 138"/>
                <a:gd name="T37" fmla="*/ 26 h 111"/>
                <a:gd name="T38" fmla="*/ 15 w 138"/>
                <a:gd name="T39" fmla="*/ 28 h 111"/>
                <a:gd name="T40" fmla="*/ 48 w 138"/>
                <a:gd name="T41" fmla="*/ 18 h 111"/>
                <a:gd name="T42" fmla="*/ 53 w 138"/>
                <a:gd name="T43" fmla="*/ 18 h 111"/>
                <a:gd name="T44" fmla="*/ 55 w 138"/>
                <a:gd name="T45" fmla="*/ 18 h 111"/>
                <a:gd name="T46" fmla="*/ 59 w 138"/>
                <a:gd name="T47" fmla="*/ 19 h 111"/>
                <a:gd name="T48" fmla="*/ 61 w 138"/>
                <a:gd name="T49" fmla="*/ 19 h 111"/>
                <a:gd name="T50" fmla="*/ 65 w 138"/>
                <a:gd name="T51" fmla="*/ 20 h 111"/>
                <a:gd name="T52" fmla="*/ 66 w 138"/>
                <a:gd name="T53" fmla="*/ 21 h 111"/>
                <a:gd name="T54" fmla="*/ 70 w 138"/>
                <a:gd name="T55" fmla="*/ 22 h 111"/>
                <a:gd name="T56" fmla="*/ 70 w 138"/>
                <a:gd name="T57" fmla="*/ 23 h 111"/>
                <a:gd name="T58" fmla="*/ 92 w 138"/>
                <a:gd name="T59" fmla="*/ 39 h 111"/>
                <a:gd name="T60" fmla="*/ 92 w 138"/>
                <a:gd name="T61" fmla="*/ 39 h 111"/>
                <a:gd name="T62" fmla="*/ 105 w 138"/>
                <a:gd name="T63" fmla="*/ 75 h 111"/>
                <a:gd name="T64" fmla="*/ 90 w 138"/>
                <a:gd name="T65" fmla="*/ 75 h 111"/>
                <a:gd name="T66" fmla="*/ 114 w 138"/>
                <a:gd name="T67" fmla="*/ 111 h 111"/>
                <a:gd name="T68" fmla="*/ 138 w 138"/>
                <a:gd name="T69" fmla="*/ 75 h 111"/>
                <a:gd name="T70" fmla="*/ 123 w 138"/>
                <a:gd name="T71"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grpSp>
      <p:sp>
        <p:nvSpPr>
          <p:cNvPr id="36879" name="Freeform 188"/>
          <p:cNvSpPr>
            <a:spLocks noChangeArrowheads="1"/>
          </p:cNvSpPr>
          <p:nvPr/>
        </p:nvSpPr>
        <p:spPr bwMode="auto">
          <a:xfrm>
            <a:off x="4992688" y="4157663"/>
            <a:ext cx="661987" cy="628650"/>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
              <a:gd name="T118" fmla="*/ 0 h 156"/>
              <a:gd name="T119" fmla="*/ 165 w 165"/>
              <a:gd name="T120" fmla="*/ 156 h 1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1570C1"/>
          </a:solidFill>
          <a:ln w="9525">
            <a:noFill/>
            <a:round/>
            <a:headEnd/>
            <a:tailEnd/>
          </a:ln>
        </p:spPr>
        <p:txBody>
          <a:bodyPr/>
          <a:lstStyle/>
          <a:p>
            <a:endParaRPr lang="zh-CN" altLang="en-US"/>
          </a:p>
        </p:txBody>
      </p:sp>
      <p:sp>
        <p:nvSpPr>
          <p:cNvPr id="36880" name="Freeform 374"/>
          <p:cNvSpPr>
            <a:spLocks noEditPoints="1" noChangeArrowheads="1"/>
          </p:cNvSpPr>
          <p:nvPr/>
        </p:nvSpPr>
        <p:spPr bwMode="auto">
          <a:xfrm>
            <a:off x="6461125" y="4164013"/>
            <a:ext cx="660400" cy="647700"/>
          </a:xfrm>
          <a:custGeom>
            <a:avLst/>
            <a:gdLst>
              <a:gd name="T0" fmla="*/ 90 w 142"/>
              <a:gd name="T1" fmla="*/ 9 h 139"/>
              <a:gd name="T2" fmla="*/ 142 w 142"/>
              <a:gd name="T3" fmla="*/ 38 h 139"/>
              <a:gd name="T4" fmla="*/ 140 w 142"/>
              <a:gd name="T5" fmla="*/ 21 h 139"/>
              <a:gd name="T6" fmla="*/ 76 w 142"/>
              <a:gd name="T7" fmla="*/ 6 h 139"/>
              <a:gd name="T8" fmla="*/ 67 w 142"/>
              <a:gd name="T9" fmla="*/ 5 h 139"/>
              <a:gd name="T10" fmla="*/ 0 w 142"/>
              <a:gd name="T11" fmla="*/ 72 h 139"/>
              <a:gd name="T12" fmla="*/ 67 w 142"/>
              <a:gd name="T13" fmla="*/ 139 h 139"/>
              <a:gd name="T14" fmla="*/ 134 w 142"/>
              <a:gd name="T15" fmla="*/ 72 h 139"/>
              <a:gd name="T16" fmla="*/ 90 w 142"/>
              <a:gd name="T17" fmla="*/ 9 h 139"/>
              <a:gd name="T18" fmla="*/ 43 w 142"/>
              <a:gd name="T19" fmla="*/ 114 h 139"/>
              <a:gd name="T20" fmla="*/ 25 w 142"/>
              <a:gd name="T21" fmla="*/ 96 h 139"/>
              <a:gd name="T22" fmla="*/ 43 w 142"/>
              <a:gd name="T23" fmla="*/ 78 h 139"/>
              <a:gd name="T24" fmla="*/ 61 w 142"/>
              <a:gd name="T25" fmla="*/ 96 h 139"/>
              <a:gd name="T26" fmla="*/ 43 w 142"/>
              <a:gd name="T27" fmla="*/ 114 h 139"/>
              <a:gd name="T28" fmla="*/ 43 w 142"/>
              <a:gd name="T29" fmla="*/ 66 h 139"/>
              <a:gd name="T30" fmla="*/ 25 w 142"/>
              <a:gd name="T31" fmla="*/ 48 h 139"/>
              <a:gd name="T32" fmla="*/ 43 w 142"/>
              <a:gd name="T33" fmla="*/ 29 h 139"/>
              <a:gd name="T34" fmla="*/ 61 w 142"/>
              <a:gd name="T35" fmla="*/ 48 h 139"/>
              <a:gd name="T36" fmla="*/ 43 w 142"/>
              <a:gd name="T37" fmla="*/ 66 h 139"/>
              <a:gd name="T38" fmla="*/ 91 w 142"/>
              <a:gd name="T39" fmla="*/ 114 h 139"/>
              <a:gd name="T40" fmla="*/ 73 w 142"/>
              <a:gd name="T41" fmla="*/ 96 h 139"/>
              <a:gd name="T42" fmla="*/ 91 w 142"/>
              <a:gd name="T43" fmla="*/ 78 h 139"/>
              <a:gd name="T44" fmla="*/ 109 w 142"/>
              <a:gd name="T45" fmla="*/ 96 h 139"/>
              <a:gd name="T46" fmla="*/ 91 w 142"/>
              <a:gd name="T47" fmla="*/ 114 h 139"/>
              <a:gd name="T48" fmla="*/ 91 w 142"/>
              <a:gd name="T49" fmla="*/ 66 h 139"/>
              <a:gd name="T50" fmla="*/ 73 w 142"/>
              <a:gd name="T51" fmla="*/ 48 h 139"/>
              <a:gd name="T52" fmla="*/ 91 w 142"/>
              <a:gd name="T53" fmla="*/ 29 h 139"/>
              <a:gd name="T54" fmla="*/ 109 w 142"/>
              <a:gd name="T55" fmla="*/ 48 h 139"/>
              <a:gd name="T56" fmla="*/ 91 w 142"/>
              <a:gd name="T57" fmla="*/ 66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2"/>
              <a:gd name="T88" fmla="*/ 0 h 139"/>
              <a:gd name="T89" fmla="*/ 142 w 142"/>
              <a:gd name="T90" fmla="*/ 139 h 1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2" h="139">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solidFill>
            <a:srgbClr val="00B0F0"/>
          </a:solidFill>
          <a:ln w="9525">
            <a:noFill/>
            <a:round/>
            <a:headEnd/>
            <a:tailEnd/>
          </a:ln>
        </p:spPr>
        <p:txBody>
          <a:bodyPr/>
          <a:lstStyle/>
          <a:p>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37891"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37892" name="文本框 17"/>
          <p:cNvSpPr txBox="1">
            <a:spLocks noChangeArrowheads="1"/>
          </p:cNvSpPr>
          <p:nvPr/>
        </p:nvSpPr>
        <p:spPr bwMode="auto">
          <a:xfrm>
            <a:off x="19050" y="122238"/>
            <a:ext cx="5410200" cy="612775"/>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（十八）发展工业循环经济</a:t>
            </a:r>
          </a:p>
        </p:txBody>
      </p:sp>
      <p:sp>
        <p:nvSpPr>
          <p:cNvPr id="21" name="Freeform 10"/>
          <p:cNvSpPr/>
          <p:nvPr/>
        </p:nvSpPr>
        <p:spPr bwMode="auto">
          <a:xfrm>
            <a:off x="1608138" y="1438275"/>
            <a:ext cx="3152775" cy="2179638"/>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2" name="Freeform 11"/>
          <p:cNvSpPr/>
          <p:nvPr/>
        </p:nvSpPr>
        <p:spPr bwMode="auto">
          <a:xfrm>
            <a:off x="1528763" y="1600200"/>
            <a:ext cx="2970212" cy="2017713"/>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5" name="Freeform 10"/>
          <p:cNvSpPr/>
          <p:nvPr/>
        </p:nvSpPr>
        <p:spPr bwMode="auto">
          <a:xfrm>
            <a:off x="1608138" y="4051300"/>
            <a:ext cx="3152775" cy="2178050"/>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6" name="Freeform 11"/>
          <p:cNvSpPr/>
          <p:nvPr/>
        </p:nvSpPr>
        <p:spPr bwMode="auto">
          <a:xfrm>
            <a:off x="1528763" y="4213225"/>
            <a:ext cx="2970212" cy="2016125"/>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 name="TextBox 57"/>
          <p:cNvSpPr txBox="1"/>
          <p:nvPr/>
        </p:nvSpPr>
        <p:spPr bwMode="auto">
          <a:xfrm>
            <a:off x="1622425" y="1725613"/>
            <a:ext cx="2673350" cy="1325562"/>
          </a:xfrm>
          <a:prstGeom prst="rect">
            <a:avLst/>
          </a:prstGeom>
          <a:noFill/>
        </p:spPr>
        <p:txBody>
          <a:bodyPr>
            <a:spAutoFit/>
          </a:bodyPr>
          <a:lstStyle/>
          <a:p>
            <a:pPr fontAlgn="auto">
              <a:lnSpc>
                <a:spcPct val="150000"/>
              </a:lnSpc>
              <a:spcBef>
                <a:spcPts val="0"/>
              </a:spcBef>
              <a:spcAft>
                <a:spcPts val="0"/>
              </a:spcAft>
              <a:buFontTx/>
              <a:buNone/>
              <a:defRPr/>
            </a:pPr>
            <a:r>
              <a:rPr lang="en-US" altLang="zh-CN"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 </a:t>
            </a: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推进工业园区实施循环化改造，培育绿色工业示范园区</a:t>
            </a:r>
          </a:p>
        </p:txBody>
      </p:sp>
      <p:grpSp>
        <p:nvGrpSpPr>
          <p:cNvPr id="37898" name="组合 3"/>
          <p:cNvGrpSpPr>
            <a:grpSpLocks/>
          </p:cNvGrpSpPr>
          <p:nvPr/>
        </p:nvGrpSpPr>
        <p:grpSpPr bwMode="auto">
          <a:xfrm>
            <a:off x="5613400" y="1725613"/>
            <a:ext cx="5732463" cy="3884612"/>
            <a:chOff x="11033" y="2265"/>
            <a:chExt cx="5090" cy="3433"/>
          </a:xfrm>
        </p:grpSpPr>
        <p:sp>
          <p:nvSpPr>
            <p:cNvPr id="23" name="Freeform 10"/>
            <p:cNvSpPr/>
            <p:nvPr/>
          </p:nvSpPr>
          <p:spPr bwMode="auto">
            <a:xfrm>
              <a:off x="11158" y="2265"/>
              <a:ext cx="4965" cy="3433"/>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nvGrpSpPr>
            <p:cNvPr id="37901" name="组合 4"/>
            <p:cNvGrpSpPr>
              <a:grpSpLocks/>
            </p:cNvGrpSpPr>
            <p:nvPr/>
          </p:nvGrpSpPr>
          <p:grpSpPr bwMode="auto">
            <a:xfrm>
              <a:off x="11033" y="2520"/>
              <a:ext cx="4678" cy="3178"/>
              <a:chOff x="11033" y="2520"/>
              <a:chExt cx="4678" cy="3178"/>
            </a:xfrm>
          </p:grpSpPr>
          <p:sp>
            <p:nvSpPr>
              <p:cNvPr id="24" name="Freeform 11"/>
              <p:cNvSpPr/>
              <p:nvPr/>
            </p:nvSpPr>
            <p:spPr bwMode="auto">
              <a:xfrm>
                <a:off x="11033" y="2520"/>
                <a:ext cx="4678" cy="3178"/>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 name="TextBox 57"/>
              <p:cNvSpPr txBox="1"/>
              <p:nvPr/>
            </p:nvSpPr>
            <p:spPr bwMode="auto">
              <a:xfrm>
                <a:off x="11267" y="2929"/>
                <a:ext cx="4210" cy="1536"/>
              </a:xfrm>
              <a:prstGeom prst="rect">
                <a:avLst/>
              </a:prstGeom>
              <a:noFill/>
            </p:spPr>
            <p:txBody>
              <a:bodyPr>
                <a:spAutoFit/>
              </a:bodyPr>
              <a:lstStyle/>
              <a:p>
                <a:pPr fontAlgn="auto">
                  <a:lnSpc>
                    <a:spcPct val="150000"/>
                  </a:lnSpc>
                  <a:spcBef>
                    <a:spcPts val="0"/>
                  </a:spcBef>
                  <a:spcAft>
                    <a:spcPts val="0"/>
                  </a:spcAft>
                  <a:buFontTx/>
                  <a:buNone/>
                  <a:defRPr/>
                </a:pPr>
                <a:r>
                  <a:rPr lang="en-US" altLang="zh-CN"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 推动工业固体废物资源综合利用和可再生资源回收利用，开展电器电子产品生产者责任延伸试点，发展再制造产业，对取得明显成效的企业授予示范标杆企业并给予奖补</a:t>
                </a:r>
              </a:p>
            </p:txBody>
          </p:sp>
        </p:grpSp>
      </p:grpSp>
      <p:sp>
        <p:nvSpPr>
          <p:cNvPr id="7" name="TextBox 57"/>
          <p:cNvSpPr txBox="1"/>
          <p:nvPr/>
        </p:nvSpPr>
        <p:spPr bwMode="auto">
          <a:xfrm>
            <a:off x="1622425" y="4332288"/>
            <a:ext cx="2673350" cy="1325562"/>
          </a:xfrm>
          <a:prstGeom prst="rect">
            <a:avLst/>
          </a:prstGeom>
          <a:noFill/>
        </p:spPr>
        <p:txBody>
          <a:bodyPr>
            <a:spAutoFit/>
          </a:bodyPr>
          <a:lstStyle/>
          <a:p>
            <a:pPr fontAlgn="auto">
              <a:lnSpc>
                <a:spcPct val="150000"/>
              </a:lnSpc>
              <a:spcBef>
                <a:spcPts val="0"/>
              </a:spcBef>
              <a:spcAft>
                <a:spcPts val="0"/>
              </a:spcAft>
              <a:buFontTx/>
              <a:buNone/>
              <a:defRPr/>
            </a:pPr>
            <a:r>
              <a:rPr lang="en-US" altLang="zh-CN"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 支持创建国家高新技术产品入境维修再制造监管示范区</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1"/>
          <p:cNvSpPr>
            <a:spLocks noChangeArrowheads="1"/>
          </p:cNvSpPr>
          <p:nvPr/>
        </p:nvSpPr>
        <p:spPr bwMode="auto">
          <a:xfrm>
            <a:off x="93663" y="2471738"/>
            <a:ext cx="5670550" cy="1736725"/>
          </a:xfrm>
          <a:prstGeom prst="rect">
            <a:avLst/>
          </a:prstGeom>
          <a:noFill/>
          <a:ln w="9525">
            <a:noFill/>
            <a:miter lim="800000"/>
            <a:headEnd/>
            <a:tailEnd/>
          </a:ln>
        </p:spPr>
        <p:txBody>
          <a:bodyPr wrap="none">
            <a:spAutoFit/>
          </a:bodyPr>
          <a:lstStyle/>
          <a:p>
            <a:pPr algn="ctr" eaLnBrk="0" hangingPunct="0">
              <a:lnSpc>
                <a:spcPct val="150000"/>
              </a:lnSpc>
            </a:pPr>
            <a:r>
              <a:rPr lang="zh-CN" altLang="en-US" sz="3600" b="1">
                <a:solidFill>
                  <a:srgbClr val="0070C0"/>
                </a:solidFill>
                <a:latin typeface="微软雅黑" pitchFamily="34" charset="-122"/>
                <a:ea typeface="微软雅黑" pitchFamily="34" charset="-122"/>
              </a:rPr>
              <a:t>任务六</a:t>
            </a:r>
            <a:endParaRPr lang="en-US" altLang="zh-CN" sz="3600" b="1">
              <a:solidFill>
                <a:srgbClr val="0070C0"/>
              </a:solidFill>
              <a:latin typeface="微软雅黑" pitchFamily="34" charset="-122"/>
              <a:ea typeface="微软雅黑" pitchFamily="34" charset="-122"/>
            </a:endParaRPr>
          </a:p>
          <a:p>
            <a:pPr algn="ctr" eaLnBrk="0" hangingPunct="0">
              <a:lnSpc>
                <a:spcPct val="150000"/>
              </a:lnSpc>
            </a:pPr>
            <a:r>
              <a:rPr lang="zh-CN" altLang="en-US" sz="3600" b="1">
                <a:solidFill>
                  <a:srgbClr val="0070C0"/>
                </a:solidFill>
                <a:latin typeface="微软雅黑" pitchFamily="34" charset="-122"/>
                <a:ea typeface="微软雅黑" pitchFamily="34" charset="-122"/>
              </a:rPr>
              <a:t>优化产业发展要素资源配置</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39939"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57" name="椭圆 56"/>
          <p:cNvSpPr/>
          <p:nvPr/>
        </p:nvSpPr>
        <p:spPr>
          <a:xfrm>
            <a:off x="6091238" y="3916363"/>
            <a:ext cx="914400" cy="914400"/>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58" name="椭圆 57"/>
          <p:cNvSpPr/>
          <p:nvPr/>
        </p:nvSpPr>
        <p:spPr>
          <a:xfrm>
            <a:off x="6886575" y="290512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59" name="椭圆 58"/>
          <p:cNvSpPr/>
          <p:nvPr/>
        </p:nvSpPr>
        <p:spPr>
          <a:xfrm>
            <a:off x="7683500" y="4468813"/>
            <a:ext cx="914400" cy="914400"/>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0" name="椭圆 59"/>
          <p:cNvSpPr/>
          <p:nvPr/>
        </p:nvSpPr>
        <p:spPr>
          <a:xfrm>
            <a:off x="8478838" y="3116263"/>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1" name="椭圆 60"/>
          <p:cNvSpPr/>
          <p:nvPr/>
        </p:nvSpPr>
        <p:spPr>
          <a:xfrm>
            <a:off x="9274175" y="2030413"/>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2" name="椭圆 61"/>
          <p:cNvSpPr/>
          <p:nvPr/>
        </p:nvSpPr>
        <p:spPr>
          <a:xfrm>
            <a:off x="10069513" y="4181475"/>
            <a:ext cx="914400" cy="914400"/>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3" name="椭圆 62"/>
          <p:cNvSpPr/>
          <p:nvPr/>
        </p:nvSpPr>
        <p:spPr>
          <a:xfrm>
            <a:off x="10864850" y="2905125"/>
            <a:ext cx="914400" cy="914400"/>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cxnSp>
        <p:nvCxnSpPr>
          <p:cNvPr id="39947" name="直接连接符 63"/>
          <p:cNvCxnSpPr>
            <a:cxnSpLocks noChangeShapeType="1"/>
          </p:cNvCxnSpPr>
          <p:nvPr/>
        </p:nvCxnSpPr>
        <p:spPr bwMode="auto">
          <a:xfrm>
            <a:off x="6548438" y="0"/>
            <a:ext cx="0" cy="3910013"/>
          </a:xfrm>
          <a:prstGeom prst="line">
            <a:avLst/>
          </a:prstGeom>
          <a:noFill/>
          <a:ln w="6350">
            <a:solidFill>
              <a:srgbClr val="808080"/>
            </a:solidFill>
            <a:miter lim="800000"/>
            <a:headEnd/>
            <a:tailEnd/>
          </a:ln>
        </p:spPr>
      </p:cxnSp>
      <p:cxnSp>
        <p:nvCxnSpPr>
          <p:cNvPr id="39948" name="直接连接符 64"/>
          <p:cNvCxnSpPr>
            <a:cxnSpLocks noChangeShapeType="1"/>
          </p:cNvCxnSpPr>
          <p:nvPr/>
        </p:nvCxnSpPr>
        <p:spPr bwMode="auto">
          <a:xfrm>
            <a:off x="7343775" y="0"/>
            <a:ext cx="0" cy="2905125"/>
          </a:xfrm>
          <a:prstGeom prst="line">
            <a:avLst/>
          </a:prstGeom>
          <a:noFill/>
          <a:ln w="6350">
            <a:solidFill>
              <a:srgbClr val="808080"/>
            </a:solidFill>
            <a:miter lim="800000"/>
            <a:headEnd/>
            <a:tailEnd/>
          </a:ln>
        </p:spPr>
      </p:cxnSp>
      <p:cxnSp>
        <p:nvCxnSpPr>
          <p:cNvPr id="39949" name="直接连接符 65"/>
          <p:cNvCxnSpPr>
            <a:cxnSpLocks noChangeShapeType="1"/>
          </p:cNvCxnSpPr>
          <p:nvPr/>
        </p:nvCxnSpPr>
        <p:spPr bwMode="auto">
          <a:xfrm>
            <a:off x="8140700" y="0"/>
            <a:ext cx="0" cy="4464050"/>
          </a:xfrm>
          <a:prstGeom prst="line">
            <a:avLst/>
          </a:prstGeom>
          <a:noFill/>
          <a:ln w="6350">
            <a:solidFill>
              <a:srgbClr val="808080"/>
            </a:solidFill>
            <a:miter lim="800000"/>
            <a:headEnd/>
            <a:tailEnd/>
          </a:ln>
        </p:spPr>
      </p:cxnSp>
      <p:cxnSp>
        <p:nvCxnSpPr>
          <p:cNvPr id="39950" name="直接连接符 66"/>
          <p:cNvCxnSpPr>
            <a:cxnSpLocks noChangeShapeType="1"/>
          </p:cNvCxnSpPr>
          <p:nvPr/>
        </p:nvCxnSpPr>
        <p:spPr bwMode="auto">
          <a:xfrm>
            <a:off x="8936038" y="0"/>
            <a:ext cx="0" cy="3116263"/>
          </a:xfrm>
          <a:prstGeom prst="line">
            <a:avLst/>
          </a:prstGeom>
          <a:noFill/>
          <a:ln w="6350">
            <a:solidFill>
              <a:srgbClr val="808080"/>
            </a:solidFill>
            <a:miter lim="800000"/>
            <a:headEnd/>
            <a:tailEnd/>
          </a:ln>
        </p:spPr>
      </p:cxnSp>
      <p:cxnSp>
        <p:nvCxnSpPr>
          <p:cNvPr id="39951" name="直接连接符 67"/>
          <p:cNvCxnSpPr>
            <a:cxnSpLocks noChangeShapeType="1"/>
          </p:cNvCxnSpPr>
          <p:nvPr/>
        </p:nvCxnSpPr>
        <p:spPr bwMode="auto">
          <a:xfrm>
            <a:off x="9731375" y="0"/>
            <a:ext cx="0" cy="2030413"/>
          </a:xfrm>
          <a:prstGeom prst="line">
            <a:avLst/>
          </a:prstGeom>
          <a:noFill/>
          <a:ln w="6350">
            <a:solidFill>
              <a:srgbClr val="808080"/>
            </a:solidFill>
            <a:miter lim="800000"/>
            <a:headEnd/>
            <a:tailEnd/>
          </a:ln>
        </p:spPr>
      </p:cxnSp>
      <p:cxnSp>
        <p:nvCxnSpPr>
          <p:cNvPr id="39952" name="直接连接符 68"/>
          <p:cNvCxnSpPr>
            <a:cxnSpLocks noChangeShapeType="1"/>
          </p:cNvCxnSpPr>
          <p:nvPr/>
        </p:nvCxnSpPr>
        <p:spPr bwMode="auto">
          <a:xfrm>
            <a:off x="10526713" y="0"/>
            <a:ext cx="0" cy="4181475"/>
          </a:xfrm>
          <a:prstGeom prst="line">
            <a:avLst/>
          </a:prstGeom>
          <a:noFill/>
          <a:ln w="6350">
            <a:solidFill>
              <a:srgbClr val="808080"/>
            </a:solidFill>
            <a:miter lim="800000"/>
            <a:headEnd/>
            <a:tailEnd/>
          </a:ln>
        </p:spPr>
      </p:cxnSp>
      <p:cxnSp>
        <p:nvCxnSpPr>
          <p:cNvPr id="39953" name="直接连接符 69"/>
          <p:cNvCxnSpPr>
            <a:cxnSpLocks noChangeShapeType="1"/>
          </p:cNvCxnSpPr>
          <p:nvPr/>
        </p:nvCxnSpPr>
        <p:spPr bwMode="auto">
          <a:xfrm>
            <a:off x="11345863" y="0"/>
            <a:ext cx="0" cy="2905125"/>
          </a:xfrm>
          <a:prstGeom prst="line">
            <a:avLst/>
          </a:prstGeom>
          <a:noFill/>
          <a:ln w="6350">
            <a:solidFill>
              <a:srgbClr val="808080"/>
            </a:solidFill>
            <a:miter lim="800000"/>
            <a:headEnd/>
            <a:tailEnd/>
          </a:ln>
        </p:spPr>
      </p:cxnSp>
      <p:sp>
        <p:nvSpPr>
          <p:cNvPr id="90" name="TextBox 57"/>
          <p:cNvSpPr txBox="1"/>
          <p:nvPr/>
        </p:nvSpPr>
        <p:spPr bwMode="auto">
          <a:xfrm>
            <a:off x="366713" y="2149475"/>
            <a:ext cx="5589587" cy="2585323"/>
          </a:xfrm>
          <a:prstGeom prst="rect">
            <a:avLst/>
          </a:prstGeom>
          <a:noFill/>
        </p:spPr>
        <p:txBody>
          <a:bodyPr>
            <a:spAutoFit/>
          </a:bodyPr>
          <a:lstStyle/>
          <a:p>
            <a:pPr fontAlgn="auto">
              <a:lnSpc>
                <a:spcPct val="150000"/>
              </a:lnSpc>
              <a:spcBef>
                <a:spcPts val="0"/>
              </a:spcBef>
              <a:spcAft>
                <a:spcPts val="0"/>
              </a:spcAft>
              <a:buFontTx/>
              <a:buNone/>
              <a:defRPr/>
            </a:pPr>
            <a:r>
              <a:rPr lang="zh-CN" altLang="en-US"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支持苏州市和有条件的</a:t>
            </a:r>
            <a:r>
              <a:rPr lang="zh-CN" altLang="en-US"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县（区）开展</a:t>
            </a:r>
            <a:r>
              <a:rPr lang="zh-CN" altLang="en-US"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企业综合评价加快工业转型升级试点，建立企业综合评价制度，以评价结果为主要依据，实施资源要素差别化价格政策，推动资源要素向高效益、高产出、高技术、高成长性企业集聚，倒逼落后和严重过剩产能退出、低效企业转型，促进低效用地再开发，总结经验并在全省推广</a:t>
            </a:r>
          </a:p>
        </p:txBody>
      </p:sp>
      <p:sp>
        <p:nvSpPr>
          <p:cNvPr id="39955" name="文本框 17"/>
          <p:cNvSpPr txBox="1">
            <a:spLocks noChangeArrowheads="1"/>
          </p:cNvSpPr>
          <p:nvPr/>
        </p:nvSpPr>
        <p:spPr bwMode="auto">
          <a:xfrm>
            <a:off x="19050" y="122238"/>
            <a:ext cx="5410200" cy="612775"/>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（十九）推动资源集约利用</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40963"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40964" name="文本框 17"/>
          <p:cNvSpPr txBox="1">
            <a:spLocks noChangeArrowheads="1"/>
          </p:cNvSpPr>
          <p:nvPr/>
        </p:nvSpPr>
        <p:spPr bwMode="auto">
          <a:xfrm>
            <a:off x="19050" y="122238"/>
            <a:ext cx="5410200" cy="612775"/>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（二十）促进工业高效用地</a:t>
            </a:r>
          </a:p>
        </p:txBody>
      </p:sp>
      <p:grpSp>
        <p:nvGrpSpPr>
          <p:cNvPr id="40965" name="组合 2"/>
          <p:cNvGrpSpPr>
            <a:grpSpLocks/>
          </p:cNvGrpSpPr>
          <p:nvPr/>
        </p:nvGrpSpPr>
        <p:grpSpPr bwMode="auto">
          <a:xfrm>
            <a:off x="304800" y="1844675"/>
            <a:ext cx="4203700" cy="3168650"/>
            <a:chOff x="905" y="2675"/>
            <a:chExt cx="8184" cy="6166"/>
          </a:xfrm>
        </p:grpSpPr>
        <p:grpSp>
          <p:nvGrpSpPr>
            <p:cNvPr id="6" name="Group 4"/>
            <p:cNvGrpSpPr>
              <a:grpSpLocks noChangeAspect="1"/>
            </p:cNvGrpSpPr>
            <p:nvPr/>
          </p:nvGrpSpPr>
          <p:grpSpPr bwMode="auto">
            <a:xfrm>
              <a:off x="905" y="2675"/>
              <a:ext cx="8185" cy="6168"/>
              <a:chOff x="1988" y="1245"/>
              <a:chExt cx="3274" cy="2467"/>
            </a:xfrm>
            <a:solidFill>
              <a:srgbClr val="F6B305"/>
            </a:solidFill>
          </p:grpSpPr>
          <p:sp>
            <p:nvSpPr>
              <p:cNvPr id="62" name="Freeform 5"/>
              <p:cNvSpPr>
                <a:spLocks noEditPoints="1"/>
              </p:cNvSpPr>
              <p:nvPr/>
            </p:nvSpPr>
            <p:spPr bwMode="auto">
              <a:xfrm>
                <a:off x="1988" y="2053"/>
                <a:ext cx="1674" cy="1659"/>
              </a:xfrm>
              <a:custGeom>
                <a:avLst/>
                <a:gdLst>
                  <a:gd name="T0" fmla="*/ 561 w 1122"/>
                  <a:gd name="T1" fmla="*/ 97 h 1112"/>
                  <a:gd name="T2" fmla="*/ 515 w 1122"/>
                  <a:gd name="T3" fmla="*/ 100 h 1112"/>
                  <a:gd name="T4" fmla="*/ 457 w 1122"/>
                  <a:gd name="T5" fmla="*/ 0 h 1112"/>
                  <a:gd name="T6" fmla="*/ 318 w 1122"/>
                  <a:gd name="T7" fmla="*/ 45 h 1112"/>
                  <a:gd name="T8" fmla="*/ 330 w 1122"/>
                  <a:gd name="T9" fmla="*/ 160 h 1112"/>
                  <a:gd name="T10" fmla="*/ 256 w 1122"/>
                  <a:gd name="T11" fmla="*/ 214 h 1112"/>
                  <a:gd name="T12" fmla="*/ 151 w 1122"/>
                  <a:gd name="T13" fmla="*/ 167 h 1112"/>
                  <a:gd name="T14" fmla="*/ 64 w 1122"/>
                  <a:gd name="T15" fmla="*/ 286 h 1112"/>
                  <a:gd name="T16" fmla="*/ 141 w 1122"/>
                  <a:gd name="T17" fmla="*/ 372 h 1112"/>
                  <a:gd name="T18" fmla="*/ 113 w 1122"/>
                  <a:gd name="T19" fmla="*/ 459 h 1112"/>
                  <a:gd name="T20" fmla="*/ 0 w 1122"/>
                  <a:gd name="T21" fmla="*/ 483 h 1112"/>
                  <a:gd name="T22" fmla="*/ 0 w 1122"/>
                  <a:gd name="T23" fmla="*/ 630 h 1112"/>
                  <a:gd name="T24" fmla="*/ 113 w 1122"/>
                  <a:gd name="T25" fmla="*/ 654 h 1112"/>
                  <a:gd name="T26" fmla="*/ 142 w 1122"/>
                  <a:gd name="T27" fmla="*/ 740 h 1112"/>
                  <a:gd name="T28" fmla="*/ 65 w 1122"/>
                  <a:gd name="T29" fmla="*/ 826 h 1112"/>
                  <a:gd name="T30" fmla="*/ 151 w 1122"/>
                  <a:gd name="T31" fmla="*/ 945 h 1112"/>
                  <a:gd name="T32" fmla="*/ 257 w 1122"/>
                  <a:gd name="T33" fmla="*/ 898 h 1112"/>
                  <a:gd name="T34" fmla="*/ 330 w 1122"/>
                  <a:gd name="T35" fmla="*/ 952 h 1112"/>
                  <a:gd name="T36" fmla="*/ 318 w 1122"/>
                  <a:gd name="T37" fmla="*/ 1067 h 1112"/>
                  <a:gd name="T38" fmla="*/ 458 w 1122"/>
                  <a:gd name="T39" fmla="*/ 1112 h 1112"/>
                  <a:gd name="T40" fmla="*/ 516 w 1122"/>
                  <a:gd name="T41" fmla="*/ 1012 h 1112"/>
                  <a:gd name="T42" fmla="*/ 562 w 1122"/>
                  <a:gd name="T43" fmla="*/ 1014 h 1112"/>
                  <a:gd name="T44" fmla="*/ 607 w 1122"/>
                  <a:gd name="T45" fmla="*/ 1012 h 1112"/>
                  <a:gd name="T46" fmla="*/ 665 w 1122"/>
                  <a:gd name="T47" fmla="*/ 1112 h 1112"/>
                  <a:gd name="T48" fmla="*/ 805 w 1122"/>
                  <a:gd name="T49" fmla="*/ 1066 h 1112"/>
                  <a:gd name="T50" fmla="*/ 793 w 1122"/>
                  <a:gd name="T51" fmla="*/ 952 h 1112"/>
                  <a:gd name="T52" fmla="*/ 866 w 1122"/>
                  <a:gd name="T53" fmla="*/ 898 h 1112"/>
                  <a:gd name="T54" fmla="*/ 972 w 1122"/>
                  <a:gd name="T55" fmla="*/ 945 h 1112"/>
                  <a:gd name="T56" fmla="*/ 1058 w 1122"/>
                  <a:gd name="T57" fmla="*/ 826 h 1112"/>
                  <a:gd name="T58" fmla="*/ 981 w 1122"/>
                  <a:gd name="T59" fmla="*/ 740 h 1112"/>
                  <a:gd name="T60" fmla="*/ 1009 w 1122"/>
                  <a:gd name="T61" fmla="*/ 653 h 1112"/>
                  <a:gd name="T62" fmla="*/ 1122 w 1122"/>
                  <a:gd name="T63" fmla="*/ 629 h 1112"/>
                  <a:gd name="T64" fmla="*/ 1122 w 1122"/>
                  <a:gd name="T65" fmla="*/ 482 h 1112"/>
                  <a:gd name="T66" fmla="*/ 1009 w 1122"/>
                  <a:gd name="T67" fmla="*/ 458 h 1112"/>
                  <a:gd name="T68" fmla="*/ 981 w 1122"/>
                  <a:gd name="T69" fmla="*/ 371 h 1112"/>
                  <a:gd name="T70" fmla="*/ 1058 w 1122"/>
                  <a:gd name="T71" fmla="*/ 285 h 1112"/>
                  <a:gd name="T72" fmla="*/ 972 w 1122"/>
                  <a:gd name="T73" fmla="*/ 167 h 1112"/>
                  <a:gd name="T74" fmla="*/ 866 w 1122"/>
                  <a:gd name="T75" fmla="*/ 213 h 1112"/>
                  <a:gd name="T76" fmla="*/ 792 w 1122"/>
                  <a:gd name="T77" fmla="*/ 160 h 1112"/>
                  <a:gd name="T78" fmla="*/ 804 w 1122"/>
                  <a:gd name="T79" fmla="*/ 45 h 1112"/>
                  <a:gd name="T80" fmla="*/ 664 w 1122"/>
                  <a:gd name="T81" fmla="*/ 0 h 1112"/>
                  <a:gd name="T82" fmla="*/ 606 w 1122"/>
                  <a:gd name="T83" fmla="*/ 100 h 1112"/>
                  <a:gd name="T84" fmla="*/ 561 w 1122"/>
                  <a:gd name="T85" fmla="*/ 97 h 1112"/>
                  <a:gd name="T86" fmla="*/ 967 w 1122"/>
                  <a:gd name="T87" fmla="*/ 556 h 1112"/>
                  <a:gd name="T88" fmla="*/ 562 w 1122"/>
                  <a:gd name="T89" fmla="*/ 962 h 1112"/>
                  <a:gd name="T90" fmla="*/ 155 w 1122"/>
                  <a:gd name="T91" fmla="*/ 556 h 1112"/>
                  <a:gd name="T92" fmla="*/ 561 w 1122"/>
                  <a:gd name="T93" fmla="*/ 150 h 1112"/>
                  <a:gd name="T94" fmla="*/ 967 w 1122"/>
                  <a:gd name="T95" fmla="*/ 556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2" h="1112">
                    <a:moveTo>
                      <a:pt x="561" y="97"/>
                    </a:moveTo>
                    <a:cubicBezTo>
                      <a:pt x="546" y="97"/>
                      <a:pt x="530" y="98"/>
                      <a:pt x="515" y="100"/>
                    </a:cubicBezTo>
                    <a:cubicBezTo>
                      <a:pt x="457" y="0"/>
                      <a:pt x="457" y="0"/>
                      <a:pt x="457" y="0"/>
                    </a:cubicBezTo>
                    <a:cubicBezTo>
                      <a:pt x="318" y="45"/>
                      <a:pt x="318" y="45"/>
                      <a:pt x="318" y="45"/>
                    </a:cubicBezTo>
                    <a:cubicBezTo>
                      <a:pt x="330" y="160"/>
                      <a:pt x="330" y="160"/>
                      <a:pt x="330" y="160"/>
                    </a:cubicBezTo>
                    <a:cubicBezTo>
                      <a:pt x="303" y="176"/>
                      <a:pt x="279" y="194"/>
                      <a:pt x="256" y="214"/>
                    </a:cubicBezTo>
                    <a:cubicBezTo>
                      <a:pt x="151" y="167"/>
                      <a:pt x="151" y="167"/>
                      <a:pt x="151" y="167"/>
                    </a:cubicBezTo>
                    <a:cubicBezTo>
                      <a:pt x="64" y="286"/>
                      <a:pt x="64" y="286"/>
                      <a:pt x="64" y="286"/>
                    </a:cubicBezTo>
                    <a:cubicBezTo>
                      <a:pt x="141" y="372"/>
                      <a:pt x="141" y="372"/>
                      <a:pt x="141" y="372"/>
                    </a:cubicBezTo>
                    <a:cubicBezTo>
                      <a:pt x="129" y="399"/>
                      <a:pt x="120" y="428"/>
                      <a:pt x="113" y="459"/>
                    </a:cubicBezTo>
                    <a:cubicBezTo>
                      <a:pt x="0" y="483"/>
                      <a:pt x="0" y="483"/>
                      <a:pt x="0" y="483"/>
                    </a:cubicBezTo>
                    <a:cubicBezTo>
                      <a:pt x="0" y="630"/>
                      <a:pt x="0" y="630"/>
                      <a:pt x="0" y="630"/>
                    </a:cubicBezTo>
                    <a:cubicBezTo>
                      <a:pt x="113" y="654"/>
                      <a:pt x="113" y="654"/>
                      <a:pt x="113" y="654"/>
                    </a:cubicBezTo>
                    <a:cubicBezTo>
                      <a:pt x="120" y="684"/>
                      <a:pt x="129" y="713"/>
                      <a:pt x="142" y="740"/>
                    </a:cubicBezTo>
                    <a:cubicBezTo>
                      <a:pt x="65" y="826"/>
                      <a:pt x="65" y="826"/>
                      <a:pt x="65" y="826"/>
                    </a:cubicBezTo>
                    <a:cubicBezTo>
                      <a:pt x="151" y="945"/>
                      <a:pt x="151" y="945"/>
                      <a:pt x="151" y="945"/>
                    </a:cubicBezTo>
                    <a:cubicBezTo>
                      <a:pt x="257" y="898"/>
                      <a:pt x="257" y="898"/>
                      <a:pt x="257" y="898"/>
                    </a:cubicBezTo>
                    <a:cubicBezTo>
                      <a:pt x="279" y="919"/>
                      <a:pt x="304" y="936"/>
                      <a:pt x="330" y="952"/>
                    </a:cubicBezTo>
                    <a:cubicBezTo>
                      <a:pt x="318" y="1067"/>
                      <a:pt x="318" y="1067"/>
                      <a:pt x="318" y="1067"/>
                    </a:cubicBezTo>
                    <a:cubicBezTo>
                      <a:pt x="458" y="1112"/>
                      <a:pt x="458" y="1112"/>
                      <a:pt x="458" y="1112"/>
                    </a:cubicBezTo>
                    <a:cubicBezTo>
                      <a:pt x="516" y="1012"/>
                      <a:pt x="516" y="1012"/>
                      <a:pt x="516" y="1012"/>
                    </a:cubicBezTo>
                    <a:cubicBezTo>
                      <a:pt x="531" y="1014"/>
                      <a:pt x="546" y="1014"/>
                      <a:pt x="562" y="1014"/>
                    </a:cubicBezTo>
                    <a:cubicBezTo>
                      <a:pt x="577" y="1014"/>
                      <a:pt x="592" y="1013"/>
                      <a:pt x="607" y="1012"/>
                    </a:cubicBezTo>
                    <a:cubicBezTo>
                      <a:pt x="665" y="1112"/>
                      <a:pt x="665" y="1112"/>
                      <a:pt x="665" y="1112"/>
                    </a:cubicBezTo>
                    <a:cubicBezTo>
                      <a:pt x="805" y="1066"/>
                      <a:pt x="805" y="1066"/>
                      <a:pt x="805" y="1066"/>
                    </a:cubicBezTo>
                    <a:cubicBezTo>
                      <a:pt x="793" y="952"/>
                      <a:pt x="793" y="952"/>
                      <a:pt x="793" y="952"/>
                    </a:cubicBezTo>
                    <a:cubicBezTo>
                      <a:pt x="819" y="936"/>
                      <a:pt x="844" y="918"/>
                      <a:pt x="866" y="898"/>
                    </a:cubicBezTo>
                    <a:cubicBezTo>
                      <a:pt x="972" y="945"/>
                      <a:pt x="972" y="945"/>
                      <a:pt x="972" y="945"/>
                    </a:cubicBezTo>
                    <a:cubicBezTo>
                      <a:pt x="1058" y="826"/>
                      <a:pt x="1058" y="826"/>
                      <a:pt x="1058" y="826"/>
                    </a:cubicBezTo>
                    <a:cubicBezTo>
                      <a:pt x="981" y="740"/>
                      <a:pt x="981" y="740"/>
                      <a:pt x="981" y="740"/>
                    </a:cubicBezTo>
                    <a:cubicBezTo>
                      <a:pt x="993" y="712"/>
                      <a:pt x="1003" y="683"/>
                      <a:pt x="1009" y="653"/>
                    </a:cubicBezTo>
                    <a:cubicBezTo>
                      <a:pt x="1122" y="629"/>
                      <a:pt x="1122" y="629"/>
                      <a:pt x="1122" y="629"/>
                    </a:cubicBezTo>
                    <a:cubicBezTo>
                      <a:pt x="1122" y="482"/>
                      <a:pt x="1122" y="482"/>
                      <a:pt x="1122" y="482"/>
                    </a:cubicBezTo>
                    <a:cubicBezTo>
                      <a:pt x="1009" y="458"/>
                      <a:pt x="1009" y="458"/>
                      <a:pt x="1009" y="458"/>
                    </a:cubicBezTo>
                    <a:cubicBezTo>
                      <a:pt x="1003" y="428"/>
                      <a:pt x="993" y="399"/>
                      <a:pt x="981" y="371"/>
                    </a:cubicBezTo>
                    <a:cubicBezTo>
                      <a:pt x="1058" y="285"/>
                      <a:pt x="1058" y="285"/>
                      <a:pt x="1058" y="285"/>
                    </a:cubicBezTo>
                    <a:cubicBezTo>
                      <a:pt x="972" y="167"/>
                      <a:pt x="972" y="167"/>
                      <a:pt x="972" y="167"/>
                    </a:cubicBezTo>
                    <a:cubicBezTo>
                      <a:pt x="866" y="213"/>
                      <a:pt x="866" y="213"/>
                      <a:pt x="866" y="213"/>
                    </a:cubicBezTo>
                    <a:cubicBezTo>
                      <a:pt x="843" y="193"/>
                      <a:pt x="819" y="175"/>
                      <a:pt x="792" y="160"/>
                    </a:cubicBezTo>
                    <a:cubicBezTo>
                      <a:pt x="804" y="45"/>
                      <a:pt x="804" y="45"/>
                      <a:pt x="804" y="45"/>
                    </a:cubicBezTo>
                    <a:cubicBezTo>
                      <a:pt x="664" y="0"/>
                      <a:pt x="664" y="0"/>
                      <a:pt x="664" y="0"/>
                    </a:cubicBezTo>
                    <a:cubicBezTo>
                      <a:pt x="606" y="100"/>
                      <a:pt x="606" y="100"/>
                      <a:pt x="606" y="100"/>
                    </a:cubicBezTo>
                    <a:cubicBezTo>
                      <a:pt x="592" y="98"/>
                      <a:pt x="576" y="97"/>
                      <a:pt x="561" y="97"/>
                    </a:cubicBezTo>
                    <a:close/>
                    <a:moveTo>
                      <a:pt x="967" y="556"/>
                    </a:moveTo>
                    <a:cubicBezTo>
                      <a:pt x="968" y="780"/>
                      <a:pt x="786" y="962"/>
                      <a:pt x="562" y="962"/>
                    </a:cubicBezTo>
                    <a:cubicBezTo>
                      <a:pt x="337" y="962"/>
                      <a:pt x="155" y="781"/>
                      <a:pt x="155" y="556"/>
                    </a:cubicBezTo>
                    <a:cubicBezTo>
                      <a:pt x="155" y="332"/>
                      <a:pt x="337" y="150"/>
                      <a:pt x="561" y="150"/>
                    </a:cubicBezTo>
                    <a:cubicBezTo>
                      <a:pt x="785" y="149"/>
                      <a:pt x="967" y="331"/>
                      <a:pt x="967" y="55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3" name="Freeform 6"/>
              <p:cNvSpPr>
                <a:spLocks noEditPoints="1"/>
              </p:cNvSpPr>
              <p:nvPr/>
            </p:nvSpPr>
            <p:spPr bwMode="auto">
              <a:xfrm>
                <a:off x="3196" y="1245"/>
                <a:ext cx="1243" cy="1233"/>
              </a:xfrm>
              <a:custGeom>
                <a:avLst/>
                <a:gdLst>
                  <a:gd name="T0" fmla="*/ 416 w 833"/>
                  <a:gd name="T1" fmla="*/ 72 h 826"/>
                  <a:gd name="T2" fmla="*/ 383 w 833"/>
                  <a:gd name="T3" fmla="*/ 74 h 826"/>
                  <a:gd name="T4" fmla="*/ 340 w 833"/>
                  <a:gd name="T5" fmla="*/ 0 h 826"/>
                  <a:gd name="T6" fmla="*/ 236 w 833"/>
                  <a:gd name="T7" fmla="*/ 34 h 826"/>
                  <a:gd name="T8" fmla="*/ 245 w 833"/>
                  <a:gd name="T9" fmla="*/ 119 h 826"/>
                  <a:gd name="T10" fmla="*/ 190 w 833"/>
                  <a:gd name="T11" fmla="*/ 159 h 826"/>
                  <a:gd name="T12" fmla="*/ 112 w 833"/>
                  <a:gd name="T13" fmla="*/ 124 h 826"/>
                  <a:gd name="T14" fmla="*/ 48 w 833"/>
                  <a:gd name="T15" fmla="*/ 212 h 826"/>
                  <a:gd name="T16" fmla="*/ 105 w 833"/>
                  <a:gd name="T17" fmla="*/ 276 h 826"/>
                  <a:gd name="T18" fmla="*/ 84 w 833"/>
                  <a:gd name="T19" fmla="*/ 341 h 826"/>
                  <a:gd name="T20" fmla="*/ 0 w 833"/>
                  <a:gd name="T21" fmla="*/ 359 h 826"/>
                  <a:gd name="T22" fmla="*/ 0 w 833"/>
                  <a:gd name="T23" fmla="*/ 468 h 826"/>
                  <a:gd name="T24" fmla="*/ 84 w 833"/>
                  <a:gd name="T25" fmla="*/ 486 h 826"/>
                  <a:gd name="T26" fmla="*/ 105 w 833"/>
                  <a:gd name="T27" fmla="*/ 550 h 826"/>
                  <a:gd name="T28" fmla="*/ 48 w 833"/>
                  <a:gd name="T29" fmla="*/ 614 h 826"/>
                  <a:gd name="T30" fmla="*/ 112 w 833"/>
                  <a:gd name="T31" fmla="*/ 702 h 826"/>
                  <a:gd name="T32" fmla="*/ 190 w 833"/>
                  <a:gd name="T33" fmla="*/ 667 h 826"/>
                  <a:gd name="T34" fmla="*/ 245 w 833"/>
                  <a:gd name="T35" fmla="*/ 707 h 826"/>
                  <a:gd name="T36" fmla="*/ 236 w 833"/>
                  <a:gd name="T37" fmla="*/ 792 h 826"/>
                  <a:gd name="T38" fmla="*/ 340 w 833"/>
                  <a:gd name="T39" fmla="*/ 826 h 826"/>
                  <a:gd name="T40" fmla="*/ 383 w 833"/>
                  <a:gd name="T41" fmla="*/ 752 h 826"/>
                  <a:gd name="T42" fmla="*/ 417 w 833"/>
                  <a:gd name="T43" fmla="*/ 753 h 826"/>
                  <a:gd name="T44" fmla="*/ 451 w 833"/>
                  <a:gd name="T45" fmla="*/ 752 h 826"/>
                  <a:gd name="T46" fmla="*/ 494 w 833"/>
                  <a:gd name="T47" fmla="*/ 826 h 826"/>
                  <a:gd name="T48" fmla="*/ 597 w 833"/>
                  <a:gd name="T49" fmla="*/ 792 h 826"/>
                  <a:gd name="T50" fmla="*/ 589 w 833"/>
                  <a:gd name="T51" fmla="*/ 707 h 826"/>
                  <a:gd name="T52" fmla="*/ 643 w 833"/>
                  <a:gd name="T53" fmla="*/ 667 h 826"/>
                  <a:gd name="T54" fmla="*/ 722 w 833"/>
                  <a:gd name="T55" fmla="*/ 702 h 826"/>
                  <a:gd name="T56" fmla="*/ 786 w 833"/>
                  <a:gd name="T57" fmla="*/ 613 h 826"/>
                  <a:gd name="T58" fmla="*/ 728 w 833"/>
                  <a:gd name="T59" fmla="*/ 550 h 826"/>
                  <a:gd name="T60" fmla="*/ 749 w 833"/>
                  <a:gd name="T61" fmla="*/ 485 h 826"/>
                  <a:gd name="T62" fmla="*/ 833 w 833"/>
                  <a:gd name="T63" fmla="*/ 467 h 826"/>
                  <a:gd name="T64" fmla="*/ 833 w 833"/>
                  <a:gd name="T65" fmla="*/ 358 h 826"/>
                  <a:gd name="T66" fmla="*/ 749 w 833"/>
                  <a:gd name="T67" fmla="*/ 340 h 826"/>
                  <a:gd name="T68" fmla="*/ 728 w 833"/>
                  <a:gd name="T69" fmla="*/ 276 h 826"/>
                  <a:gd name="T70" fmla="*/ 786 w 833"/>
                  <a:gd name="T71" fmla="*/ 212 h 826"/>
                  <a:gd name="T72" fmla="*/ 721 w 833"/>
                  <a:gd name="T73" fmla="*/ 124 h 826"/>
                  <a:gd name="T74" fmla="*/ 643 w 833"/>
                  <a:gd name="T75" fmla="*/ 159 h 826"/>
                  <a:gd name="T76" fmla="*/ 588 w 833"/>
                  <a:gd name="T77" fmla="*/ 119 h 826"/>
                  <a:gd name="T78" fmla="*/ 597 w 833"/>
                  <a:gd name="T79" fmla="*/ 34 h 826"/>
                  <a:gd name="T80" fmla="*/ 493 w 833"/>
                  <a:gd name="T81" fmla="*/ 0 h 826"/>
                  <a:gd name="T82" fmla="*/ 450 w 833"/>
                  <a:gd name="T83" fmla="*/ 74 h 826"/>
                  <a:gd name="T84" fmla="*/ 416 w 833"/>
                  <a:gd name="T85" fmla="*/ 72 h 826"/>
                  <a:gd name="T86" fmla="*/ 718 w 833"/>
                  <a:gd name="T87" fmla="*/ 413 h 826"/>
                  <a:gd name="T88" fmla="*/ 417 w 833"/>
                  <a:gd name="T89" fmla="*/ 715 h 826"/>
                  <a:gd name="T90" fmla="*/ 115 w 833"/>
                  <a:gd name="T91" fmla="*/ 413 h 826"/>
                  <a:gd name="T92" fmla="*/ 416 w 833"/>
                  <a:gd name="T93" fmla="*/ 111 h 826"/>
                  <a:gd name="T94" fmla="*/ 718 w 833"/>
                  <a:gd name="T95" fmla="*/ 413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3" h="826">
                    <a:moveTo>
                      <a:pt x="416" y="72"/>
                    </a:moveTo>
                    <a:cubicBezTo>
                      <a:pt x="405" y="72"/>
                      <a:pt x="394" y="73"/>
                      <a:pt x="383" y="74"/>
                    </a:cubicBezTo>
                    <a:cubicBezTo>
                      <a:pt x="340" y="0"/>
                      <a:pt x="340" y="0"/>
                      <a:pt x="340" y="0"/>
                    </a:cubicBezTo>
                    <a:cubicBezTo>
                      <a:pt x="236" y="34"/>
                      <a:pt x="236" y="34"/>
                      <a:pt x="236" y="34"/>
                    </a:cubicBezTo>
                    <a:cubicBezTo>
                      <a:pt x="245" y="119"/>
                      <a:pt x="245" y="119"/>
                      <a:pt x="245" y="119"/>
                    </a:cubicBezTo>
                    <a:cubicBezTo>
                      <a:pt x="225" y="131"/>
                      <a:pt x="207" y="144"/>
                      <a:pt x="190" y="159"/>
                    </a:cubicBezTo>
                    <a:cubicBezTo>
                      <a:pt x="112" y="124"/>
                      <a:pt x="112" y="124"/>
                      <a:pt x="112" y="124"/>
                    </a:cubicBezTo>
                    <a:cubicBezTo>
                      <a:pt x="48" y="212"/>
                      <a:pt x="48" y="212"/>
                      <a:pt x="48" y="212"/>
                    </a:cubicBezTo>
                    <a:cubicBezTo>
                      <a:pt x="105" y="276"/>
                      <a:pt x="105" y="276"/>
                      <a:pt x="105" y="276"/>
                    </a:cubicBezTo>
                    <a:cubicBezTo>
                      <a:pt x="96" y="297"/>
                      <a:pt x="89" y="318"/>
                      <a:pt x="84" y="341"/>
                    </a:cubicBezTo>
                    <a:cubicBezTo>
                      <a:pt x="0" y="359"/>
                      <a:pt x="0" y="359"/>
                      <a:pt x="0" y="359"/>
                    </a:cubicBezTo>
                    <a:cubicBezTo>
                      <a:pt x="0" y="468"/>
                      <a:pt x="0" y="468"/>
                      <a:pt x="0" y="468"/>
                    </a:cubicBezTo>
                    <a:cubicBezTo>
                      <a:pt x="84" y="486"/>
                      <a:pt x="84" y="486"/>
                      <a:pt x="84" y="486"/>
                    </a:cubicBezTo>
                    <a:cubicBezTo>
                      <a:pt x="89" y="508"/>
                      <a:pt x="96" y="529"/>
                      <a:pt x="105" y="550"/>
                    </a:cubicBezTo>
                    <a:cubicBezTo>
                      <a:pt x="48" y="614"/>
                      <a:pt x="48" y="614"/>
                      <a:pt x="48" y="614"/>
                    </a:cubicBezTo>
                    <a:cubicBezTo>
                      <a:pt x="112" y="702"/>
                      <a:pt x="112" y="702"/>
                      <a:pt x="112" y="702"/>
                    </a:cubicBezTo>
                    <a:cubicBezTo>
                      <a:pt x="190" y="667"/>
                      <a:pt x="190" y="667"/>
                      <a:pt x="190" y="667"/>
                    </a:cubicBezTo>
                    <a:cubicBezTo>
                      <a:pt x="207" y="682"/>
                      <a:pt x="226" y="695"/>
                      <a:pt x="245" y="707"/>
                    </a:cubicBezTo>
                    <a:cubicBezTo>
                      <a:pt x="236" y="792"/>
                      <a:pt x="236" y="792"/>
                      <a:pt x="236" y="792"/>
                    </a:cubicBezTo>
                    <a:cubicBezTo>
                      <a:pt x="340" y="826"/>
                      <a:pt x="340" y="826"/>
                      <a:pt x="340" y="826"/>
                    </a:cubicBezTo>
                    <a:cubicBezTo>
                      <a:pt x="383" y="752"/>
                      <a:pt x="383" y="752"/>
                      <a:pt x="383" y="752"/>
                    </a:cubicBezTo>
                    <a:cubicBezTo>
                      <a:pt x="394" y="753"/>
                      <a:pt x="406" y="753"/>
                      <a:pt x="417" y="753"/>
                    </a:cubicBezTo>
                    <a:cubicBezTo>
                      <a:pt x="428" y="753"/>
                      <a:pt x="440" y="753"/>
                      <a:pt x="451" y="752"/>
                    </a:cubicBezTo>
                    <a:cubicBezTo>
                      <a:pt x="494" y="826"/>
                      <a:pt x="494" y="826"/>
                      <a:pt x="494" y="826"/>
                    </a:cubicBezTo>
                    <a:cubicBezTo>
                      <a:pt x="597" y="792"/>
                      <a:pt x="597" y="792"/>
                      <a:pt x="597" y="792"/>
                    </a:cubicBezTo>
                    <a:cubicBezTo>
                      <a:pt x="589" y="707"/>
                      <a:pt x="589" y="707"/>
                      <a:pt x="589" y="707"/>
                    </a:cubicBezTo>
                    <a:cubicBezTo>
                      <a:pt x="608" y="695"/>
                      <a:pt x="626" y="682"/>
                      <a:pt x="643" y="667"/>
                    </a:cubicBezTo>
                    <a:cubicBezTo>
                      <a:pt x="722" y="702"/>
                      <a:pt x="722" y="702"/>
                      <a:pt x="722" y="702"/>
                    </a:cubicBezTo>
                    <a:cubicBezTo>
                      <a:pt x="786" y="613"/>
                      <a:pt x="786" y="613"/>
                      <a:pt x="786" y="613"/>
                    </a:cubicBezTo>
                    <a:cubicBezTo>
                      <a:pt x="728" y="550"/>
                      <a:pt x="728" y="550"/>
                      <a:pt x="728" y="550"/>
                    </a:cubicBezTo>
                    <a:cubicBezTo>
                      <a:pt x="737" y="529"/>
                      <a:pt x="745" y="508"/>
                      <a:pt x="749" y="485"/>
                    </a:cubicBezTo>
                    <a:cubicBezTo>
                      <a:pt x="833" y="467"/>
                      <a:pt x="833" y="467"/>
                      <a:pt x="833" y="467"/>
                    </a:cubicBezTo>
                    <a:cubicBezTo>
                      <a:pt x="833" y="358"/>
                      <a:pt x="833" y="358"/>
                      <a:pt x="833" y="358"/>
                    </a:cubicBezTo>
                    <a:cubicBezTo>
                      <a:pt x="749" y="340"/>
                      <a:pt x="749" y="340"/>
                      <a:pt x="749" y="340"/>
                    </a:cubicBezTo>
                    <a:cubicBezTo>
                      <a:pt x="744" y="318"/>
                      <a:pt x="737" y="296"/>
                      <a:pt x="728" y="276"/>
                    </a:cubicBezTo>
                    <a:cubicBezTo>
                      <a:pt x="786" y="212"/>
                      <a:pt x="786" y="212"/>
                      <a:pt x="786" y="212"/>
                    </a:cubicBezTo>
                    <a:cubicBezTo>
                      <a:pt x="721" y="124"/>
                      <a:pt x="721" y="124"/>
                      <a:pt x="721" y="124"/>
                    </a:cubicBezTo>
                    <a:cubicBezTo>
                      <a:pt x="643" y="159"/>
                      <a:pt x="643" y="159"/>
                      <a:pt x="643" y="159"/>
                    </a:cubicBezTo>
                    <a:cubicBezTo>
                      <a:pt x="626" y="144"/>
                      <a:pt x="608" y="130"/>
                      <a:pt x="588" y="119"/>
                    </a:cubicBezTo>
                    <a:cubicBezTo>
                      <a:pt x="597" y="34"/>
                      <a:pt x="597" y="34"/>
                      <a:pt x="597" y="34"/>
                    </a:cubicBezTo>
                    <a:cubicBezTo>
                      <a:pt x="493" y="0"/>
                      <a:pt x="493" y="0"/>
                      <a:pt x="493" y="0"/>
                    </a:cubicBezTo>
                    <a:cubicBezTo>
                      <a:pt x="450" y="74"/>
                      <a:pt x="450" y="74"/>
                      <a:pt x="450" y="74"/>
                    </a:cubicBezTo>
                    <a:cubicBezTo>
                      <a:pt x="439" y="73"/>
                      <a:pt x="428" y="72"/>
                      <a:pt x="416" y="72"/>
                    </a:cubicBezTo>
                    <a:close/>
                    <a:moveTo>
                      <a:pt x="718" y="413"/>
                    </a:moveTo>
                    <a:cubicBezTo>
                      <a:pt x="718" y="579"/>
                      <a:pt x="583" y="714"/>
                      <a:pt x="417" y="715"/>
                    </a:cubicBezTo>
                    <a:cubicBezTo>
                      <a:pt x="250" y="715"/>
                      <a:pt x="115" y="580"/>
                      <a:pt x="115" y="413"/>
                    </a:cubicBezTo>
                    <a:cubicBezTo>
                      <a:pt x="115" y="247"/>
                      <a:pt x="250" y="111"/>
                      <a:pt x="416" y="111"/>
                    </a:cubicBezTo>
                    <a:cubicBezTo>
                      <a:pt x="583" y="111"/>
                      <a:pt x="718" y="246"/>
                      <a:pt x="718" y="413"/>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4" name="Freeform 7"/>
              <p:cNvSpPr>
                <a:spLocks noEditPoints="1"/>
              </p:cNvSpPr>
              <p:nvPr/>
            </p:nvSpPr>
            <p:spPr bwMode="auto">
              <a:xfrm>
                <a:off x="3668" y="2586"/>
                <a:ext cx="1026" cy="1017"/>
              </a:xfrm>
              <a:custGeom>
                <a:avLst/>
                <a:gdLst>
                  <a:gd name="T0" fmla="*/ 344 w 688"/>
                  <a:gd name="T1" fmla="*/ 60 h 682"/>
                  <a:gd name="T2" fmla="*/ 316 w 688"/>
                  <a:gd name="T3" fmla="*/ 61 h 682"/>
                  <a:gd name="T4" fmla="*/ 280 w 688"/>
                  <a:gd name="T5" fmla="*/ 0 h 682"/>
                  <a:gd name="T6" fmla="*/ 195 w 688"/>
                  <a:gd name="T7" fmla="*/ 28 h 682"/>
                  <a:gd name="T8" fmla="*/ 202 w 688"/>
                  <a:gd name="T9" fmla="*/ 98 h 682"/>
                  <a:gd name="T10" fmla="*/ 157 w 688"/>
                  <a:gd name="T11" fmla="*/ 131 h 682"/>
                  <a:gd name="T12" fmla="*/ 92 w 688"/>
                  <a:gd name="T13" fmla="*/ 103 h 682"/>
                  <a:gd name="T14" fmla="*/ 39 w 688"/>
                  <a:gd name="T15" fmla="*/ 175 h 682"/>
                  <a:gd name="T16" fmla="*/ 87 w 688"/>
                  <a:gd name="T17" fmla="*/ 228 h 682"/>
                  <a:gd name="T18" fmla="*/ 69 w 688"/>
                  <a:gd name="T19" fmla="*/ 281 h 682"/>
                  <a:gd name="T20" fmla="*/ 0 w 688"/>
                  <a:gd name="T21" fmla="*/ 296 h 682"/>
                  <a:gd name="T22" fmla="*/ 0 w 688"/>
                  <a:gd name="T23" fmla="*/ 386 h 682"/>
                  <a:gd name="T24" fmla="*/ 69 w 688"/>
                  <a:gd name="T25" fmla="*/ 401 h 682"/>
                  <a:gd name="T26" fmla="*/ 87 w 688"/>
                  <a:gd name="T27" fmla="*/ 454 h 682"/>
                  <a:gd name="T28" fmla="*/ 39 w 688"/>
                  <a:gd name="T29" fmla="*/ 507 h 682"/>
                  <a:gd name="T30" fmla="*/ 93 w 688"/>
                  <a:gd name="T31" fmla="*/ 580 h 682"/>
                  <a:gd name="T32" fmla="*/ 157 w 688"/>
                  <a:gd name="T33" fmla="*/ 551 h 682"/>
                  <a:gd name="T34" fmla="*/ 202 w 688"/>
                  <a:gd name="T35" fmla="*/ 584 h 682"/>
                  <a:gd name="T36" fmla="*/ 195 w 688"/>
                  <a:gd name="T37" fmla="*/ 654 h 682"/>
                  <a:gd name="T38" fmla="*/ 281 w 688"/>
                  <a:gd name="T39" fmla="*/ 682 h 682"/>
                  <a:gd name="T40" fmla="*/ 316 w 688"/>
                  <a:gd name="T41" fmla="*/ 621 h 682"/>
                  <a:gd name="T42" fmla="*/ 344 w 688"/>
                  <a:gd name="T43" fmla="*/ 622 h 682"/>
                  <a:gd name="T44" fmla="*/ 372 w 688"/>
                  <a:gd name="T45" fmla="*/ 621 h 682"/>
                  <a:gd name="T46" fmla="*/ 408 w 688"/>
                  <a:gd name="T47" fmla="*/ 682 h 682"/>
                  <a:gd name="T48" fmla="*/ 493 w 688"/>
                  <a:gd name="T49" fmla="*/ 654 h 682"/>
                  <a:gd name="T50" fmla="*/ 486 w 688"/>
                  <a:gd name="T51" fmla="*/ 584 h 682"/>
                  <a:gd name="T52" fmla="*/ 531 w 688"/>
                  <a:gd name="T53" fmla="*/ 551 h 682"/>
                  <a:gd name="T54" fmla="*/ 596 w 688"/>
                  <a:gd name="T55" fmla="*/ 579 h 682"/>
                  <a:gd name="T56" fmla="*/ 649 w 688"/>
                  <a:gd name="T57" fmla="*/ 506 h 682"/>
                  <a:gd name="T58" fmla="*/ 601 w 688"/>
                  <a:gd name="T59" fmla="*/ 454 h 682"/>
                  <a:gd name="T60" fmla="*/ 619 w 688"/>
                  <a:gd name="T61" fmla="*/ 401 h 682"/>
                  <a:gd name="T62" fmla="*/ 688 w 688"/>
                  <a:gd name="T63" fmla="*/ 386 h 682"/>
                  <a:gd name="T64" fmla="*/ 688 w 688"/>
                  <a:gd name="T65" fmla="*/ 296 h 682"/>
                  <a:gd name="T66" fmla="*/ 619 w 688"/>
                  <a:gd name="T67" fmla="*/ 281 h 682"/>
                  <a:gd name="T68" fmla="*/ 601 w 688"/>
                  <a:gd name="T69" fmla="*/ 228 h 682"/>
                  <a:gd name="T70" fmla="*/ 649 w 688"/>
                  <a:gd name="T71" fmla="*/ 175 h 682"/>
                  <a:gd name="T72" fmla="*/ 596 w 688"/>
                  <a:gd name="T73" fmla="*/ 102 h 682"/>
                  <a:gd name="T74" fmla="*/ 531 w 688"/>
                  <a:gd name="T75" fmla="*/ 131 h 682"/>
                  <a:gd name="T76" fmla="*/ 486 w 688"/>
                  <a:gd name="T77" fmla="*/ 98 h 682"/>
                  <a:gd name="T78" fmla="*/ 493 w 688"/>
                  <a:gd name="T79" fmla="*/ 28 h 682"/>
                  <a:gd name="T80" fmla="*/ 407 w 688"/>
                  <a:gd name="T81" fmla="*/ 0 h 682"/>
                  <a:gd name="T82" fmla="*/ 372 w 688"/>
                  <a:gd name="T83" fmla="*/ 61 h 682"/>
                  <a:gd name="T84" fmla="*/ 344 w 688"/>
                  <a:gd name="T85" fmla="*/ 60 h 682"/>
                  <a:gd name="T86" fmla="*/ 593 w 688"/>
                  <a:gd name="T87" fmla="*/ 341 h 682"/>
                  <a:gd name="T88" fmla="*/ 344 w 688"/>
                  <a:gd name="T89" fmla="*/ 590 h 682"/>
                  <a:gd name="T90" fmla="*/ 95 w 688"/>
                  <a:gd name="T91" fmla="*/ 341 h 682"/>
                  <a:gd name="T92" fmla="*/ 344 w 688"/>
                  <a:gd name="T93" fmla="*/ 92 h 682"/>
                  <a:gd name="T94" fmla="*/ 593 w 688"/>
                  <a:gd name="T95" fmla="*/ 3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8" h="682">
                    <a:moveTo>
                      <a:pt x="344" y="60"/>
                    </a:moveTo>
                    <a:cubicBezTo>
                      <a:pt x="334" y="60"/>
                      <a:pt x="325" y="60"/>
                      <a:pt x="316" y="61"/>
                    </a:cubicBezTo>
                    <a:cubicBezTo>
                      <a:pt x="280" y="0"/>
                      <a:pt x="280" y="0"/>
                      <a:pt x="280" y="0"/>
                    </a:cubicBezTo>
                    <a:cubicBezTo>
                      <a:pt x="195" y="28"/>
                      <a:pt x="195" y="28"/>
                      <a:pt x="195" y="28"/>
                    </a:cubicBezTo>
                    <a:cubicBezTo>
                      <a:pt x="202" y="98"/>
                      <a:pt x="202" y="98"/>
                      <a:pt x="202" y="98"/>
                    </a:cubicBezTo>
                    <a:cubicBezTo>
                      <a:pt x="186" y="108"/>
                      <a:pt x="171" y="119"/>
                      <a:pt x="157" y="131"/>
                    </a:cubicBezTo>
                    <a:cubicBezTo>
                      <a:pt x="92" y="103"/>
                      <a:pt x="92" y="103"/>
                      <a:pt x="92" y="103"/>
                    </a:cubicBezTo>
                    <a:cubicBezTo>
                      <a:pt x="39" y="175"/>
                      <a:pt x="39" y="175"/>
                      <a:pt x="39" y="175"/>
                    </a:cubicBezTo>
                    <a:cubicBezTo>
                      <a:pt x="87" y="228"/>
                      <a:pt x="87" y="228"/>
                      <a:pt x="87" y="228"/>
                    </a:cubicBezTo>
                    <a:cubicBezTo>
                      <a:pt x="79" y="245"/>
                      <a:pt x="73" y="263"/>
                      <a:pt x="69" y="281"/>
                    </a:cubicBezTo>
                    <a:cubicBezTo>
                      <a:pt x="0" y="296"/>
                      <a:pt x="0" y="296"/>
                      <a:pt x="0" y="296"/>
                    </a:cubicBezTo>
                    <a:cubicBezTo>
                      <a:pt x="0" y="386"/>
                      <a:pt x="0" y="386"/>
                      <a:pt x="0" y="386"/>
                    </a:cubicBezTo>
                    <a:cubicBezTo>
                      <a:pt x="69" y="401"/>
                      <a:pt x="69" y="401"/>
                      <a:pt x="69" y="401"/>
                    </a:cubicBezTo>
                    <a:cubicBezTo>
                      <a:pt x="73" y="419"/>
                      <a:pt x="79" y="437"/>
                      <a:pt x="87" y="454"/>
                    </a:cubicBezTo>
                    <a:cubicBezTo>
                      <a:pt x="39" y="507"/>
                      <a:pt x="39" y="507"/>
                      <a:pt x="39" y="507"/>
                    </a:cubicBezTo>
                    <a:cubicBezTo>
                      <a:pt x="93" y="580"/>
                      <a:pt x="93" y="580"/>
                      <a:pt x="93" y="580"/>
                    </a:cubicBezTo>
                    <a:cubicBezTo>
                      <a:pt x="157" y="551"/>
                      <a:pt x="157" y="551"/>
                      <a:pt x="157" y="551"/>
                    </a:cubicBezTo>
                    <a:cubicBezTo>
                      <a:pt x="171" y="563"/>
                      <a:pt x="186" y="574"/>
                      <a:pt x="202" y="584"/>
                    </a:cubicBezTo>
                    <a:cubicBezTo>
                      <a:pt x="195" y="654"/>
                      <a:pt x="195" y="654"/>
                      <a:pt x="195" y="654"/>
                    </a:cubicBezTo>
                    <a:cubicBezTo>
                      <a:pt x="281" y="682"/>
                      <a:pt x="281" y="682"/>
                      <a:pt x="281" y="682"/>
                    </a:cubicBezTo>
                    <a:cubicBezTo>
                      <a:pt x="316" y="621"/>
                      <a:pt x="316" y="621"/>
                      <a:pt x="316" y="621"/>
                    </a:cubicBezTo>
                    <a:cubicBezTo>
                      <a:pt x="325" y="622"/>
                      <a:pt x="335" y="622"/>
                      <a:pt x="344" y="622"/>
                    </a:cubicBezTo>
                    <a:cubicBezTo>
                      <a:pt x="354" y="622"/>
                      <a:pt x="363" y="621"/>
                      <a:pt x="372" y="621"/>
                    </a:cubicBezTo>
                    <a:cubicBezTo>
                      <a:pt x="408" y="682"/>
                      <a:pt x="408" y="682"/>
                      <a:pt x="408" y="682"/>
                    </a:cubicBezTo>
                    <a:cubicBezTo>
                      <a:pt x="493" y="654"/>
                      <a:pt x="493" y="654"/>
                      <a:pt x="493" y="654"/>
                    </a:cubicBezTo>
                    <a:cubicBezTo>
                      <a:pt x="486" y="584"/>
                      <a:pt x="486" y="584"/>
                      <a:pt x="486" y="584"/>
                    </a:cubicBezTo>
                    <a:cubicBezTo>
                      <a:pt x="502" y="574"/>
                      <a:pt x="517" y="563"/>
                      <a:pt x="531" y="551"/>
                    </a:cubicBezTo>
                    <a:cubicBezTo>
                      <a:pt x="596" y="579"/>
                      <a:pt x="596" y="579"/>
                      <a:pt x="596" y="579"/>
                    </a:cubicBezTo>
                    <a:cubicBezTo>
                      <a:pt x="649" y="506"/>
                      <a:pt x="649" y="506"/>
                      <a:pt x="649" y="506"/>
                    </a:cubicBezTo>
                    <a:cubicBezTo>
                      <a:pt x="601" y="454"/>
                      <a:pt x="601" y="454"/>
                      <a:pt x="601" y="454"/>
                    </a:cubicBezTo>
                    <a:cubicBezTo>
                      <a:pt x="609" y="437"/>
                      <a:pt x="615" y="419"/>
                      <a:pt x="619" y="401"/>
                    </a:cubicBezTo>
                    <a:cubicBezTo>
                      <a:pt x="688" y="386"/>
                      <a:pt x="688" y="386"/>
                      <a:pt x="688" y="386"/>
                    </a:cubicBezTo>
                    <a:cubicBezTo>
                      <a:pt x="688" y="296"/>
                      <a:pt x="688" y="296"/>
                      <a:pt x="688" y="296"/>
                    </a:cubicBezTo>
                    <a:cubicBezTo>
                      <a:pt x="619" y="281"/>
                      <a:pt x="619" y="281"/>
                      <a:pt x="619" y="281"/>
                    </a:cubicBezTo>
                    <a:cubicBezTo>
                      <a:pt x="615" y="262"/>
                      <a:pt x="609" y="245"/>
                      <a:pt x="601" y="228"/>
                    </a:cubicBezTo>
                    <a:cubicBezTo>
                      <a:pt x="649" y="175"/>
                      <a:pt x="649" y="175"/>
                      <a:pt x="649" y="175"/>
                    </a:cubicBezTo>
                    <a:cubicBezTo>
                      <a:pt x="596" y="102"/>
                      <a:pt x="596" y="102"/>
                      <a:pt x="596" y="102"/>
                    </a:cubicBezTo>
                    <a:cubicBezTo>
                      <a:pt x="531" y="131"/>
                      <a:pt x="531" y="131"/>
                      <a:pt x="531" y="131"/>
                    </a:cubicBezTo>
                    <a:cubicBezTo>
                      <a:pt x="517" y="119"/>
                      <a:pt x="502" y="108"/>
                      <a:pt x="486" y="98"/>
                    </a:cubicBezTo>
                    <a:cubicBezTo>
                      <a:pt x="493" y="28"/>
                      <a:pt x="493" y="28"/>
                      <a:pt x="493" y="28"/>
                    </a:cubicBezTo>
                    <a:cubicBezTo>
                      <a:pt x="407" y="0"/>
                      <a:pt x="407" y="0"/>
                      <a:pt x="407" y="0"/>
                    </a:cubicBezTo>
                    <a:cubicBezTo>
                      <a:pt x="372" y="61"/>
                      <a:pt x="372" y="61"/>
                      <a:pt x="372" y="61"/>
                    </a:cubicBezTo>
                    <a:cubicBezTo>
                      <a:pt x="363" y="60"/>
                      <a:pt x="353" y="60"/>
                      <a:pt x="344" y="60"/>
                    </a:cubicBezTo>
                    <a:close/>
                    <a:moveTo>
                      <a:pt x="593" y="341"/>
                    </a:moveTo>
                    <a:cubicBezTo>
                      <a:pt x="593" y="478"/>
                      <a:pt x="482" y="590"/>
                      <a:pt x="344" y="590"/>
                    </a:cubicBezTo>
                    <a:cubicBezTo>
                      <a:pt x="207" y="590"/>
                      <a:pt x="95" y="479"/>
                      <a:pt x="95" y="341"/>
                    </a:cubicBezTo>
                    <a:cubicBezTo>
                      <a:pt x="95" y="204"/>
                      <a:pt x="206" y="92"/>
                      <a:pt x="344" y="92"/>
                    </a:cubicBezTo>
                    <a:cubicBezTo>
                      <a:pt x="481" y="92"/>
                      <a:pt x="593" y="203"/>
                      <a:pt x="593" y="3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5" name="Freeform 8"/>
              <p:cNvSpPr>
                <a:spLocks noEditPoints="1"/>
              </p:cNvSpPr>
              <p:nvPr/>
            </p:nvSpPr>
            <p:spPr bwMode="auto">
              <a:xfrm>
                <a:off x="4320" y="1871"/>
                <a:ext cx="942" cy="934"/>
              </a:xfrm>
              <a:custGeom>
                <a:avLst/>
                <a:gdLst>
                  <a:gd name="T0" fmla="*/ 315 w 631"/>
                  <a:gd name="T1" fmla="*/ 55 h 626"/>
                  <a:gd name="T2" fmla="*/ 289 w 631"/>
                  <a:gd name="T3" fmla="*/ 57 h 626"/>
                  <a:gd name="T4" fmla="*/ 257 w 631"/>
                  <a:gd name="T5" fmla="*/ 0 h 626"/>
                  <a:gd name="T6" fmla="*/ 178 w 631"/>
                  <a:gd name="T7" fmla="*/ 26 h 626"/>
                  <a:gd name="T8" fmla="*/ 185 w 631"/>
                  <a:gd name="T9" fmla="*/ 91 h 626"/>
                  <a:gd name="T10" fmla="*/ 144 w 631"/>
                  <a:gd name="T11" fmla="*/ 121 h 626"/>
                  <a:gd name="T12" fmla="*/ 84 w 631"/>
                  <a:gd name="T13" fmla="*/ 94 h 626"/>
                  <a:gd name="T14" fmla="*/ 36 w 631"/>
                  <a:gd name="T15" fmla="*/ 161 h 626"/>
                  <a:gd name="T16" fmla="*/ 79 w 631"/>
                  <a:gd name="T17" fmla="*/ 210 h 626"/>
                  <a:gd name="T18" fmla="*/ 63 w 631"/>
                  <a:gd name="T19" fmla="*/ 258 h 626"/>
                  <a:gd name="T20" fmla="*/ 0 w 631"/>
                  <a:gd name="T21" fmla="*/ 272 h 626"/>
                  <a:gd name="T22" fmla="*/ 0 w 631"/>
                  <a:gd name="T23" fmla="*/ 354 h 626"/>
                  <a:gd name="T24" fmla="*/ 63 w 631"/>
                  <a:gd name="T25" fmla="*/ 368 h 626"/>
                  <a:gd name="T26" fmla="*/ 79 w 631"/>
                  <a:gd name="T27" fmla="*/ 417 h 626"/>
                  <a:gd name="T28" fmla="*/ 36 w 631"/>
                  <a:gd name="T29" fmla="*/ 465 h 626"/>
                  <a:gd name="T30" fmla="*/ 85 w 631"/>
                  <a:gd name="T31" fmla="*/ 532 h 626"/>
                  <a:gd name="T32" fmla="*/ 144 w 631"/>
                  <a:gd name="T33" fmla="*/ 506 h 626"/>
                  <a:gd name="T34" fmla="*/ 185 w 631"/>
                  <a:gd name="T35" fmla="*/ 536 h 626"/>
                  <a:gd name="T36" fmla="*/ 179 w 631"/>
                  <a:gd name="T37" fmla="*/ 600 h 626"/>
                  <a:gd name="T38" fmla="*/ 257 w 631"/>
                  <a:gd name="T39" fmla="*/ 626 h 626"/>
                  <a:gd name="T40" fmla="*/ 290 w 631"/>
                  <a:gd name="T41" fmla="*/ 570 h 626"/>
                  <a:gd name="T42" fmla="*/ 315 w 631"/>
                  <a:gd name="T43" fmla="*/ 571 h 626"/>
                  <a:gd name="T44" fmla="*/ 341 w 631"/>
                  <a:gd name="T45" fmla="*/ 569 h 626"/>
                  <a:gd name="T46" fmla="*/ 374 w 631"/>
                  <a:gd name="T47" fmla="*/ 626 h 626"/>
                  <a:gd name="T48" fmla="*/ 452 w 631"/>
                  <a:gd name="T49" fmla="*/ 600 h 626"/>
                  <a:gd name="T50" fmla="*/ 445 w 631"/>
                  <a:gd name="T51" fmla="*/ 535 h 626"/>
                  <a:gd name="T52" fmla="*/ 487 w 631"/>
                  <a:gd name="T53" fmla="*/ 505 h 626"/>
                  <a:gd name="T54" fmla="*/ 546 w 631"/>
                  <a:gd name="T55" fmla="*/ 532 h 626"/>
                  <a:gd name="T56" fmla="*/ 595 w 631"/>
                  <a:gd name="T57" fmla="*/ 465 h 626"/>
                  <a:gd name="T58" fmla="*/ 551 w 631"/>
                  <a:gd name="T59" fmla="*/ 416 h 626"/>
                  <a:gd name="T60" fmla="*/ 567 w 631"/>
                  <a:gd name="T61" fmla="*/ 368 h 626"/>
                  <a:gd name="T62" fmla="*/ 631 w 631"/>
                  <a:gd name="T63" fmla="*/ 354 h 626"/>
                  <a:gd name="T64" fmla="*/ 631 w 631"/>
                  <a:gd name="T65" fmla="*/ 271 h 626"/>
                  <a:gd name="T66" fmla="*/ 567 w 631"/>
                  <a:gd name="T67" fmla="*/ 258 h 626"/>
                  <a:gd name="T68" fmla="*/ 551 w 631"/>
                  <a:gd name="T69" fmla="*/ 209 h 626"/>
                  <a:gd name="T70" fmla="*/ 594 w 631"/>
                  <a:gd name="T71" fmla="*/ 161 h 626"/>
                  <a:gd name="T72" fmla="*/ 546 w 631"/>
                  <a:gd name="T73" fmla="*/ 94 h 626"/>
                  <a:gd name="T74" fmla="*/ 487 w 631"/>
                  <a:gd name="T75" fmla="*/ 120 h 626"/>
                  <a:gd name="T76" fmla="*/ 445 w 631"/>
                  <a:gd name="T77" fmla="*/ 90 h 626"/>
                  <a:gd name="T78" fmla="*/ 452 w 631"/>
                  <a:gd name="T79" fmla="*/ 26 h 626"/>
                  <a:gd name="T80" fmla="*/ 373 w 631"/>
                  <a:gd name="T81" fmla="*/ 0 h 626"/>
                  <a:gd name="T82" fmla="*/ 341 w 631"/>
                  <a:gd name="T83" fmla="*/ 56 h 626"/>
                  <a:gd name="T84" fmla="*/ 315 w 631"/>
                  <a:gd name="T85" fmla="*/ 55 h 626"/>
                  <a:gd name="T86" fmla="*/ 544 w 631"/>
                  <a:gd name="T87" fmla="*/ 313 h 626"/>
                  <a:gd name="T88" fmla="*/ 315 w 631"/>
                  <a:gd name="T89" fmla="*/ 541 h 626"/>
                  <a:gd name="T90" fmla="*/ 87 w 631"/>
                  <a:gd name="T91" fmla="*/ 313 h 626"/>
                  <a:gd name="T92" fmla="*/ 315 w 631"/>
                  <a:gd name="T93" fmla="*/ 85 h 626"/>
                  <a:gd name="T94" fmla="*/ 544 w 631"/>
                  <a:gd name="T95" fmla="*/ 31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1" h="626">
                    <a:moveTo>
                      <a:pt x="315" y="55"/>
                    </a:moveTo>
                    <a:cubicBezTo>
                      <a:pt x="306" y="55"/>
                      <a:pt x="298" y="56"/>
                      <a:pt x="289" y="57"/>
                    </a:cubicBezTo>
                    <a:cubicBezTo>
                      <a:pt x="257" y="0"/>
                      <a:pt x="257" y="0"/>
                      <a:pt x="257" y="0"/>
                    </a:cubicBezTo>
                    <a:cubicBezTo>
                      <a:pt x="178" y="26"/>
                      <a:pt x="178" y="26"/>
                      <a:pt x="178" y="26"/>
                    </a:cubicBezTo>
                    <a:cubicBezTo>
                      <a:pt x="185" y="91"/>
                      <a:pt x="185" y="91"/>
                      <a:pt x="185" y="91"/>
                    </a:cubicBezTo>
                    <a:cubicBezTo>
                      <a:pt x="170" y="99"/>
                      <a:pt x="156" y="109"/>
                      <a:pt x="144" y="121"/>
                    </a:cubicBezTo>
                    <a:cubicBezTo>
                      <a:pt x="84" y="94"/>
                      <a:pt x="84" y="94"/>
                      <a:pt x="84" y="94"/>
                    </a:cubicBezTo>
                    <a:cubicBezTo>
                      <a:pt x="36" y="161"/>
                      <a:pt x="36" y="161"/>
                      <a:pt x="36" y="161"/>
                    </a:cubicBezTo>
                    <a:cubicBezTo>
                      <a:pt x="79" y="210"/>
                      <a:pt x="79" y="210"/>
                      <a:pt x="79" y="210"/>
                    </a:cubicBezTo>
                    <a:cubicBezTo>
                      <a:pt x="72" y="225"/>
                      <a:pt x="67" y="241"/>
                      <a:pt x="63" y="258"/>
                    </a:cubicBezTo>
                    <a:cubicBezTo>
                      <a:pt x="0" y="272"/>
                      <a:pt x="0" y="272"/>
                      <a:pt x="0" y="272"/>
                    </a:cubicBezTo>
                    <a:cubicBezTo>
                      <a:pt x="0" y="354"/>
                      <a:pt x="0" y="354"/>
                      <a:pt x="0" y="354"/>
                    </a:cubicBezTo>
                    <a:cubicBezTo>
                      <a:pt x="63" y="368"/>
                      <a:pt x="63" y="368"/>
                      <a:pt x="63" y="368"/>
                    </a:cubicBezTo>
                    <a:cubicBezTo>
                      <a:pt x="67" y="385"/>
                      <a:pt x="72" y="401"/>
                      <a:pt x="79" y="417"/>
                    </a:cubicBezTo>
                    <a:cubicBezTo>
                      <a:pt x="36" y="465"/>
                      <a:pt x="36" y="465"/>
                      <a:pt x="36" y="465"/>
                    </a:cubicBezTo>
                    <a:cubicBezTo>
                      <a:pt x="85" y="532"/>
                      <a:pt x="85" y="532"/>
                      <a:pt x="85" y="532"/>
                    </a:cubicBezTo>
                    <a:cubicBezTo>
                      <a:pt x="144" y="506"/>
                      <a:pt x="144" y="506"/>
                      <a:pt x="144" y="506"/>
                    </a:cubicBezTo>
                    <a:cubicBezTo>
                      <a:pt x="157" y="517"/>
                      <a:pt x="171" y="527"/>
                      <a:pt x="185" y="536"/>
                    </a:cubicBezTo>
                    <a:cubicBezTo>
                      <a:pt x="179" y="600"/>
                      <a:pt x="179" y="600"/>
                      <a:pt x="179" y="600"/>
                    </a:cubicBezTo>
                    <a:cubicBezTo>
                      <a:pt x="257" y="626"/>
                      <a:pt x="257" y="626"/>
                      <a:pt x="257" y="626"/>
                    </a:cubicBezTo>
                    <a:cubicBezTo>
                      <a:pt x="290" y="570"/>
                      <a:pt x="290" y="570"/>
                      <a:pt x="290" y="570"/>
                    </a:cubicBezTo>
                    <a:cubicBezTo>
                      <a:pt x="298" y="570"/>
                      <a:pt x="307" y="571"/>
                      <a:pt x="315" y="571"/>
                    </a:cubicBezTo>
                    <a:cubicBezTo>
                      <a:pt x="324" y="571"/>
                      <a:pt x="333" y="570"/>
                      <a:pt x="341" y="569"/>
                    </a:cubicBezTo>
                    <a:cubicBezTo>
                      <a:pt x="374" y="626"/>
                      <a:pt x="374" y="626"/>
                      <a:pt x="374" y="626"/>
                    </a:cubicBezTo>
                    <a:cubicBezTo>
                      <a:pt x="452" y="600"/>
                      <a:pt x="452" y="600"/>
                      <a:pt x="452" y="600"/>
                    </a:cubicBezTo>
                    <a:cubicBezTo>
                      <a:pt x="445" y="535"/>
                      <a:pt x="445" y="535"/>
                      <a:pt x="445" y="535"/>
                    </a:cubicBezTo>
                    <a:cubicBezTo>
                      <a:pt x="460" y="527"/>
                      <a:pt x="474" y="517"/>
                      <a:pt x="487" y="505"/>
                    </a:cubicBezTo>
                    <a:cubicBezTo>
                      <a:pt x="546" y="532"/>
                      <a:pt x="546" y="532"/>
                      <a:pt x="546" y="532"/>
                    </a:cubicBezTo>
                    <a:cubicBezTo>
                      <a:pt x="595" y="465"/>
                      <a:pt x="595" y="465"/>
                      <a:pt x="595" y="465"/>
                    </a:cubicBezTo>
                    <a:cubicBezTo>
                      <a:pt x="551" y="416"/>
                      <a:pt x="551" y="416"/>
                      <a:pt x="551" y="416"/>
                    </a:cubicBezTo>
                    <a:cubicBezTo>
                      <a:pt x="558" y="401"/>
                      <a:pt x="563" y="385"/>
                      <a:pt x="567" y="368"/>
                    </a:cubicBezTo>
                    <a:cubicBezTo>
                      <a:pt x="631" y="354"/>
                      <a:pt x="631" y="354"/>
                      <a:pt x="631" y="354"/>
                    </a:cubicBezTo>
                    <a:cubicBezTo>
                      <a:pt x="631" y="271"/>
                      <a:pt x="631" y="271"/>
                      <a:pt x="631" y="271"/>
                    </a:cubicBezTo>
                    <a:cubicBezTo>
                      <a:pt x="567" y="258"/>
                      <a:pt x="567" y="258"/>
                      <a:pt x="567" y="258"/>
                    </a:cubicBezTo>
                    <a:cubicBezTo>
                      <a:pt x="563" y="241"/>
                      <a:pt x="558" y="225"/>
                      <a:pt x="551" y="209"/>
                    </a:cubicBezTo>
                    <a:cubicBezTo>
                      <a:pt x="594" y="161"/>
                      <a:pt x="594" y="161"/>
                      <a:pt x="594" y="161"/>
                    </a:cubicBezTo>
                    <a:cubicBezTo>
                      <a:pt x="546" y="94"/>
                      <a:pt x="546" y="94"/>
                      <a:pt x="546" y="94"/>
                    </a:cubicBezTo>
                    <a:cubicBezTo>
                      <a:pt x="487" y="120"/>
                      <a:pt x="487" y="120"/>
                      <a:pt x="487" y="120"/>
                    </a:cubicBezTo>
                    <a:cubicBezTo>
                      <a:pt x="474" y="109"/>
                      <a:pt x="460" y="99"/>
                      <a:pt x="445" y="90"/>
                    </a:cubicBezTo>
                    <a:cubicBezTo>
                      <a:pt x="452" y="26"/>
                      <a:pt x="452" y="26"/>
                      <a:pt x="452" y="26"/>
                    </a:cubicBezTo>
                    <a:cubicBezTo>
                      <a:pt x="373" y="0"/>
                      <a:pt x="373" y="0"/>
                      <a:pt x="373" y="0"/>
                    </a:cubicBezTo>
                    <a:cubicBezTo>
                      <a:pt x="341" y="56"/>
                      <a:pt x="341" y="56"/>
                      <a:pt x="341" y="56"/>
                    </a:cubicBezTo>
                    <a:cubicBezTo>
                      <a:pt x="332" y="56"/>
                      <a:pt x="324" y="55"/>
                      <a:pt x="315" y="55"/>
                    </a:cubicBezTo>
                    <a:close/>
                    <a:moveTo>
                      <a:pt x="544" y="313"/>
                    </a:moveTo>
                    <a:cubicBezTo>
                      <a:pt x="544" y="439"/>
                      <a:pt x="441" y="541"/>
                      <a:pt x="315" y="541"/>
                    </a:cubicBezTo>
                    <a:cubicBezTo>
                      <a:pt x="189" y="541"/>
                      <a:pt x="87" y="439"/>
                      <a:pt x="87" y="313"/>
                    </a:cubicBezTo>
                    <a:cubicBezTo>
                      <a:pt x="87" y="187"/>
                      <a:pt x="189" y="85"/>
                      <a:pt x="315" y="85"/>
                    </a:cubicBezTo>
                    <a:cubicBezTo>
                      <a:pt x="441" y="85"/>
                      <a:pt x="543" y="187"/>
                      <a:pt x="544" y="313"/>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40968" name="Freeform 15"/>
            <p:cNvSpPr>
              <a:spLocks noEditPoints="1" noChangeArrowheads="1"/>
            </p:cNvSpPr>
            <p:nvPr/>
          </p:nvSpPr>
          <p:spPr bwMode="auto">
            <a:xfrm>
              <a:off x="2342" y="6112"/>
              <a:ext cx="1310" cy="1312"/>
            </a:xfrm>
            <a:custGeom>
              <a:avLst/>
              <a:gdLst>
                <a:gd name="T0" fmla="*/ 108 w 132"/>
                <a:gd name="T1" fmla="*/ 0 h 132"/>
                <a:gd name="T2" fmla="*/ 24 w 132"/>
                <a:gd name="T3" fmla="*/ 0 h 132"/>
                <a:gd name="T4" fmla="*/ 0 w 132"/>
                <a:gd name="T5" fmla="*/ 24 h 132"/>
                <a:gd name="T6" fmla="*/ 0 w 132"/>
                <a:gd name="T7" fmla="*/ 108 h 132"/>
                <a:gd name="T8" fmla="*/ 24 w 132"/>
                <a:gd name="T9" fmla="*/ 132 h 132"/>
                <a:gd name="T10" fmla="*/ 108 w 132"/>
                <a:gd name="T11" fmla="*/ 132 h 132"/>
                <a:gd name="T12" fmla="*/ 132 w 132"/>
                <a:gd name="T13" fmla="*/ 108 h 132"/>
                <a:gd name="T14" fmla="*/ 132 w 132"/>
                <a:gd name="T15" fmla="*/ 24 h 132"/>
                <a:gd name="T16" fmla="*/ 108 w 132"/>
                <a:gd name="T17" fmla="*/ 0 h 132"/>
                <a:gd name="T18" fmla="*/ 108 w 132"/>
                <a:gd name="T19" fmla="*/ 78 h 132"/>
                <a:gd name="T20" fmla="*/ 78 w 132"/>
                <a:gd name="T21" fmla="*/ 78 h 132"/>
                <a:gd name="T22" fmla="*/ 78 w 132"/>
                <a:gd name="T23" fmla="*/ 108 h 132"/>
                <a:gd name="T24" fmla="*/ 54 w 132"/>
                <a:gd name="T25" fmla="*/ 108 h 132"/>
                <a:gd name="T26" fmla="*/ 54 w 132"/>
                <a:gd name="T27" fmla="*/ 78 h 132"/>
                <a:gd name="T28" fmla="*/ 24 w 132"/>
                <a:gd name="T29" fmla="*/ 78 h 132"/>
                <a:gd name="T30" fmla="*/ 24 w 132"/>
                <a:gd name="T31" fmla="*/ 54 h 132"/>
                <a:gd name="T32" fmla="*/ 54 w 132"/>
                <a:gd name="T33" fmla="*/ 54 h 132"/>
                <a:gd name="T34" fmla="*/ 54 w 132"/>
                <a:gd name="T35" fmla="*/ 24 h 132"/>
                <a:gd name="T36" fmla="*/ 78 w 132"/>
                <a:gd name="T37" fmla="*/ 24 h 132"/>
                <a:gd name="T38" fmla="*/ 78 w 132"/>
                <a:gd name="T39" fmla="*/ 54 h 132"/>
                <a:gd name="T40" fmla="*/ 108 w 132"/>
                <a:gd name="T41" fmla="*/ 54 h 132"/>
                <a:gd name="T42" fmla="*/ 108 w 132"/>
                <a:gd name="T43" fmla="*/ 78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132"/>
                <a:gd name="T68" fmla="*/ 132 w 132"/>
                <a:gd name="T69" fmla="*/ 132 h 1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rgbClr val="1570C1"/>
            </a:solidFill>
            <a:ln w="9525">
              <a:noFill/>
              <a:round/>
              <a:headEnd/>
              <a:tailEnd/>
            </a:ln>
          </p:spPr>
          <p:txBody>
            <a:bodyPr/>
            <a:lstStyle/>
            <a:p>
              <a:endParaRPr lang="zh-CN" altLang="en-US"/>
            </a:p>
          </p:txBody>
        </p:sp>
        <p:grpSp>
          <p:nvGrpSpPr>
            <p:cNvPr id="7" name="组合 66"/>
            <p:cNvGrpSpPr/>
            <p:nvPr/>
          </p:nvGrpSpPr>
          <p:grpSpPr>
            <a:xfrm>
              <a:off x="5078" y="3645"/>
              <a:ext cx="802" cy="915"/>
              <a:chOff x="6326469" y="648820"/>
              <a:chExt cx="509588" cy="581026"/>
            </a:xfrm>
            <a:solidFill>
              <a:srgbClr val="1570C1"/>
            </a:solidFill>
          </p:grpSpPr>
          <p:sp>
            <p:nvSpPr>
              <p:cNvPr id="68" name="Freeform 20"/>
              <p:cNvSpPr>
                <a:spLocks noEditPoints="1"/>
              </p:cNvSpPr>
              <p:nvPr/>
            </p:nvSpPr>
            <p:spPr bwMode="auto">
              <a:xfrm>
                <a:off x="6551894" y="648820"/>
                <a:ext cx="219075" cy="177800"/>
              </a:xfrm>
              <a:custGeom>
                <a:avLst/>
                <a:gdLst>
                  <a:gd name="T0" fmla="*/ 39 w 62"/>
                  <a:gd name="T1" fmla="*/ 12 h 50"/>
                  <a:gd name="T2" fmla="*/ 39 w 62"/>
                  <a:gd name="T3" fmla="*/ 12 h 50"/>
                  <a:gd name="T4" fmla="*/ 45 w 62"/>
                  <a:gd name="T5" fmla="*/ 14 h 50"/>
                  <a:gd name="T6" fmla="*/ 46 w 62"/>
                  <a:gd name="T7" fmla="*/ 18 h 50"/>
                  <a:gd name="T8" fmla="*/ 40 w 62"/>
                  <a:gd name="T9" fmla="*/ 29 h 50"/>
                  <a:gd name="T10" fmla="*/ 20 w 62"/>
                  <a:gd name="T11" fmla="*/ 38 h 50"/>
                  <a:gd name="T12" fmla="*/ 17 w 62"/>
                  <a:gd name="T13" fmla="*/ 38 h 50"/>
                  <a:gd name="T14" fmla="*/ 17 w 62"/>
                  <a:gd name="T15" fmla="*/ 38 h 50"/>
                  <a:gd name="T16" fmla="*/ 26 w 62"/>
                  <a:gd name="T17" fmla="*/ 18 h 50"/>
                  <a:gd name="T18" fmla="*/ 39 w 62"/>
                  <a:gd name="T19" fmla="*/ 12 h 50"/>
                  <a:gd name="T20" fmla="*/ 39 w 62"/>
                  <a:gd name="T21" fmla="*/ 0 h 50"/>
                  <a:gd name="T22" fmla="*/ 17 w 62"/>
                  <a:gd name="T23" fmla="*/ 9 h 50"/>
                  <a:gd name="T24" fmla="*/ 8 w 62"/>
                  <a:gd name="T25" fmla="*/ 47 h 50"/>
                  <a:gd name="T26" fmla="*/ 20 w 62"/>
                  <a:gd name="T27" fmla="*/ 50 h 50"/>
                  <a:gd name="T28" fmla="*/ 49 w 62"/>
                  <a:gd name="T29" fmla="*/ 38 h 50"/>
                  <a:gd name="T30" fmla="*/ 53 w 62"/>
                  <a:gd name="T31" fmla="*/ 5 h 50"/>
                  <a:gd name="T32" fmla="*/ 39 w 6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0">
                    <a:moveTo>
                      <a:pt x="39" y="12"/>
                    </a:moveTo>
                    <a:cubicBezTo>
                      <a:pt x="39" y="12"/>
                      <a:pt x="39" y="12"/>
                      <a:pt x="39" y="12"/>
                    </a:cubicBezTo>
                    <a:cubicBezTo>
                      <a:pt x="41" y="12"/>
                      <a:pt x="43" y="12"/>
                      <a:pt x="45" y="14"/>
                    </a:cubicBezTo>
                    <a:cubicBezTo>
                      <a:pt x="45" y="14"/>
                      <a:pt x="46" y="15"/>
                      <a:pt x="46" y="18"/>
                    </a:cubicBezTo>
                    <a:cubicBezTo>
                      <a:pt x="46" y="21"/>
                      <a:pt x="45" y="25"/>
                      <a:pt x="40" y="29"/>
                    </a:cubicBezTo>
                    <a:cubicBezTo>
                      <a:pt x="35" y="34"/>
                      <a:pt x="26" y="38"/>
                      <a:pt x="20" y="38"/>
                    </a:cubicBezTo>
                    <a:cubicBezTo>
                      <a:pt x="18" y="38"/>
                      <a:pt x="17" y="38"/>
                      <a:pt x="17" y="38"/>
                    </a:cubicBezTo>
                    <a:cubicBezTo>
                      <a:pt x="17" y="38"/>
                      <a:pt x="17" y="38"/>
                      <a:pt x="17" y="38"/>
                    </a:cubicBezTo>
                    <a:cubicBezTo>
                      <a:pt x="16" y="35"/>
                      <a:pt x="18" y="25"/>
                      <a:pt x="26" y="18"/>
                    </a:cubicBezTo>
                    <a:cubicBezTo>
                      <a:pt x="30" y="14"/>
                      <a:pt x="35" y="12"/>
                      <a:pt x="39" y="12"/>
                    </a:cubicBezTo>
                    <a:moveTo>
                      <a:pt x="39" y="0"/>
                    </a:moveTo>
                    <a:cubicBezTo>
                      <a:pt x="32" y="0"/>
                      <a:pt x="24" y="3"/>
                      <a:pt x="17" y="9"/>
                    </a:cubicBezTo>
                    <a:cubicBezTo>
                      <a:pt x="6" y="19"/>
                      <a:pt x="0" y="38"/>
                      <a:pt x="8" y="47"/>
                    </a:cubicBezTo>
                    <a:cubicBezTo>
                      <a:pt x="11" y="49"/>
                      <a:pt x="15" y="50"/>
                      <a:pt x="20" y="50"/>
                    </a:cubicBezTo>
                    <a:cubicBezTo>
                      <a:pt x="29" y="50"/>
                      <a:pt x="41" y="45"/>
                      <a:pt x="49" y="38"/>
                    </a:cubicBezTo>
                    <a:cubicBezTo>
                      <a:pt x="60" y="28"/>
                      <a:pt x="62" y="13"/>
                      <a:pt x="53" y="5"/>
                    </a:cubicBezTo>
                    <a:cubicBezTo>
                      <a:pt x="50" y="1"/>
                      <a:pt x="45" y="0"/>
                      <a:pt x="39" y="0"/>
                    </a:cubicBezTo>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69" name="Freeform 21"/>
              <p:cNvSpPr>
                <a:spLocks noEditPoints="1"/>
              </p:cNvSpPr>
              <p:nvPr/>
            </p:nvSpPr>
            <p:spPr bwMode="auto">
              <a:xfrm>
                <a:off x="6389969" y="648820"/>
                <a:ext cx="219075" cy="177800"/>
              </a:xfrm>
              <a:custGeom>
                <a:avLst/>
                <a:gdLst>
                  <a:gd name="T0" fmla="*/ 23 w 62"/>
                  <a:gd name="T1" fmla="*/ 12 h 50"/>
                  <a:gd name="T2" fmla="*/ 36 w 62"/>
                  <a:gd name="T3" fmla="*/ 18 h 50"/>
                  <a:gd name="T4" fmla="*/ 45 w 62"/>
                  <a:gd name="T5" fmla="*/ 38 h 50"/>
                  <a:gd name="T6" fmla="*/ 42 w 62"/>
                  <a:gd name="T7" fmla="*/ 38 h 50"/>
                  <a:gd name="T8" fmla="*/ 22 w 62"/>
                  <a:gd name="T9" fmla="*/ 29 h 50"/>
                  <a:gd name="T10" fmla="*/ 16 w 62"/>
                  <a:gd name="T11" fmla="*/ 18 h 50"/>
                  <a:gd name="T12" fmla="*/ 17 w 62"/>
                  <a:gd name="T13" fmla="*/ 14 h 50"/>
                  <a:gd name="T14" fmla="*/ 23 w 62"/>
                  <a:gd name="T15" fmla="*/ 12 h 50"/>
                  <a:gd name="T16" fmla="*/ 23 w 62"/>
                  <a:gd name="T17" fmla="*/ 0 h 50"/>
                  <a:gd name="T18" fmla="*/ 9 w 62"/>
                  <a:gd name="T19" fmla="*/ 5 h 50"/>
                  <a:gd name="T20" fmla="*/ 13 w 62"/>
                  <a:gd name="T21" fmla="*/ 38 h 50"/>
                  <a:gd name="T22" fmla="*/ 42 w 62"/>
                  <a:gd name="T23" fmla="*/ 50 h 50"/>
                  <a:gd name="T24" fmla="*/ 54 w 62"/>
                  <a:gd name="T25" fmla="*/ 47 h 50"/>
                  <a:gd name="T26" fmla="*/ 45 w 62"/>
                  <a:gd name="T27" fmla="*/ 9 h 50"/>
                  <a:gd name="T28" fmla="*/ 23 w 62"/>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50">
                    <a:moveTo>
                      <a:pt x="23" y="12"/>
                    </a:moveTo>
                    <a:cubicBezTo>
                      <a:pt x="27" y="12"/>
                      <a:pt x="32" y="14"/>
                      <a:pt x="36" y="18"/>
                    </a:cubicBezTo>
                    <a:cubicBezTo>
                      <a:pt x="44" y="25"/>
                      <a:pt x="46" y="35"/>
                      <a:pt x="45" y="38"/>
                    </a:cubicBezTo>
                    <a:cubicBezTo>
                      <a:pt x="45" y="38"/>
                      <a:pt x="45" y="38"/>
                      <a:pt x="42" y="38"/>
                    </a:cubicBezTo>
                    <a:cubicBezTo>
                      <a:pt x="36" y="38"/>
                      <a:pt x="27" y="34"/>
                      <a:pt x="22" y="29"/>
                    </a:cubicBezTo>
                    <a:cubicBezTo>
                      <a:pt x="17" y="25"/>
                      <a:pt x="16" y="21"/>
                      <a:pt x="16" y="18"/>
                    </a:cubicBezTo>
                    <a:cubicBezTo>
                      <a:pt x="16" y="15"/>
                      <a:pt x="17" y="14"/>
                      <a:pt x="17" y="14"/>
                    </a:cubicBezTo>
                    <a:cubicBezTo>
                      <a:pt x="19" y="12"/>
                      <a:pt x="21" y="12"/>
                      <a:pt x="23" y="12"/>
                    </a:cubicBezTo>
                    <a:moveTo>
                      <a:pt x="23" y="0"/>
                    </a:moveTo>
                    <a:cubicBezTo>
                      <a:pt x="17" y="0"/>
                      <a:pt x="12" y="1"/>
                      <a:pt x="9" y="5"/>
                    </a:cubicBezTo>
                    <a:cubicBezTo>
                      <a:pt x="0" y="13"/>
                      <a:pt x="2" y="28"/>
                      <a:pt x="13" y="38"/>
                    </a:cubicBezTo>
                    <a:cubicBezTo>
                      <a:pt x="21" y="45"/>
                      <a:pt x="33" y="50"/>
                      <a:pt x="42" y="50"/>
                    </a:cubicBezTo>
                    <a:cubicBezTo>
                      <a:pt x="47" y="50"/>
                      <a:pt x="51" y="49"/>
                      <a:pt x="54" y="47"/>
                    </a:cubicBezTo>
                    <a:cubicBezTo>
                      <a:pt x="62" y="38"/>
                      <a:pt x="56" y="19"/>
                      <a:pt x="45" y="9"/>
                    </a:cubicBezTo>
                    <a:cubicBezTo>
                      <a:pt x="38" y="3"/>
                      <a:pt x="30" y="0"/>
                      <a:pt x="23" y="0"/>
                    </a:cubicBezTo>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0" name="Freeform 22"/>
              <p:cNvSpPr/>
              <p:nvPr/>
            </p:nvSpPr>
            <p:spPr bwMode="auto">
              <a:xfrm>
                <a:off x="6602694" y="804395"/>
                <a:ext cx="233363" cy="192088"/>
              </a:xfrm>
              <a:custGeom>
                <a:avLst/>
                <a:gdLst>
                  <a:gd name="T0" fmla="*/ 66 w 66"/>
                  <a:gd name="T1" fmla="*/ 54 h 54"/>
                  <a:gd name="T2" fmla="*/ 66 w 66"/>
                  <a:gd name="T3" fmla="*/ 12 h 54"/>
                  <a:gd name="T4" fmla="*/ 54 w 66"/>
                  <a:gd name="T5" fmla="*/ 0 h 54"/>
                  <a:gd name="T6" fmla="*/ 0 w 66"/>
                  <a:gd name="T7" fmla="*/ 0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12"/>
                      <a:pt x="66" y="12"/>
                      <a:pt x="66" y="12"/>
                    </a:cubicBezTo>
                    <a:cubicBezTo>
                      <a:pt x="66" y="6"/>
                      <a:pt x="61" y="0"/>
                      <a:pt x="54" y="0"/>
                    </a:cubicBezTo>
                    <a:cubicBezTo>
                      <a:pt x="0" y="0"/>
                      <a:pt x="0" y="0"/>
                      <a:pt x="0" y="0"/>
                    </a:cubicBezTo>
                    <a:cubicBezTo>
                      <a:pt x="0" y="54"/>
                      <a:pt x="0" y="54"/>
                      <a:pt x="0" y="54"/>
                    </a:cubicBezTo>
                    <a:lnTo>
                      <a:pt x="66" y="54"/>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1" name="Freeform 23"/>
              <p:cNvSpPr/>
              <p:nvPr/>
            </p:nvSpPr>
            <p:spPr bwMode="auto">
              <a:xfrm>
                <a:off x="6602694" y="1037758"/>
                <a:ext cx="233363" cy="192088"/>
              </a:xfrm>
              <a:custGeom>
                <a:avLst/>
                <a:gdLst>
                  <a:gd name="T0" fmla="*/ 0 w 66"/>
                  <a:gd name="T1" fmla="*/ 0 h 54"/>
                  <a:gd name="T2" fmla="*/ 0 w 66"/>
                  <a:gd name="T3" fmla="*/ 54 h 54"/>
                  <a:gd name="T4" fmla="*/ 54 w 66"/>
                  <a:gd name="T5" fmla="*/ 54 h 54"/>
                  <a:gd name="T6" fmla="*/ 66 w 66"/>
                  <a:gd name="T7" fmla="*/ 42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54"/>
                      <a:pt x="0" y="54"/>
                      <a:pt x="0" y="54"/>
                    </a:cubicBezTo>
                    <a:cubicBezTo>
                      <a:pt x="54" y="54"/>
                      <a:pt x="54" y="54"/>
                      <a:pt x="54" y="54"/>
                    </a:cubicBezTo>
                    <a:cubicBezTo>
                      <a:pt x="61" y="54"/>
                      <a:pt x="66" y="49"/>
                      <a:pt x="66" y="42"/>
                    </a:cubicBezTo>
                    <a:cubicBezTo>
                      <a:pt x="66" y="0"/>
                      <a:pt x="66" y="0"/>
                      <a:pt x="66" y="0"/>
                    </a:cubicBezTo>
                    <a:lnTo>
                      <a:pt x="0" y="0"/>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2" name="Freeform 24"/>
              <p:cNvSpPr/>
              <p:nvPr/>
            </p:nvSpPr>
            <p:spPr bwMode="auto">
              <a:xfrm>
                <a:off x="6326469" y="804395"/>
                <a:ext cx="233363" cy="192088"/>
              </a:xfrm>
              <a:custGeom>
                <a:avLst/>
                <a:gdLst>
                  <a:gd name="T0" fmla="*/ 66 w 66"/>
                  <a:gd name="T1" fmla="*/ 54 h 54"/>
                  <a:gd name="T2" fmla="*/ 66 w 66"/>
                  <a:gd name="T3" fmla="*/ 0 h 54"/>
                  <a:gd name="T4" fmla="*/ 12 w 66"/>
                  <a:gd name="T5" fmla="*/ 0 h 54"/>
                  <a:gd name="T6" fmla="*/ 0 w 66"/>
                  <a:gd name="T7" fmla="*/ 12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0"/>
                      <a:pt x="66" y="0"/>
                      <a:pt x="66" y="0"/>
                    </a:cubicBezTo>
                    <a:cubicBezTo>
                      <a:pt x="12" y="0"/>
                      <a:pt x="12" y="0"/>
                      <a:pt x="12" y="0"/>
                    </a:cubicBezTo>
                    <a:cubicBezTo>
                      <a:pt x="5" y="0"/>
                      <a:pt x="0" y="6"/>
                      <a:pt x="0" y="12"/>
                    </a:cubicBezTo>
                    <a:cubicBezTo>
                      <a:pt x="0" y="54"/>
                      <a:pt x="0" y="54"/>
                      <a:pt x="0" y="54"/>
                    </a:cubicBezTo>
                    <a:lnTo>
                      <a:pt x="66" y="54"/>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3" name="Freeform 25"/>
              <p:cNvSpPr/>
              <p:nvPr/>
            </p:nvSpPr>
            <p:spPr bwMode="auto">
              <a:xfrm>
                <a:off x="6326469" y="1037758"/>
                <a:ext cx="233363" cy="192088"/>
              </a:xfrm>
              <a:custGeom>
                <a:avLst/>
                <a:gdLst>
                  <a:gd name="T0" fmla="*/ 0 w 66"/>
                  <a:gd name="T1" fmla="*/ 0 h 54"/>
                  <a:gd name="T2" fmla="*/ 0 w 66"/>
                  <a:gd name="T3" fmla="*/ 42 h 54"/>
                  <a:gd name="T4" fmla="*/ 12 w 66"/>
                  <a:gd name="T5" fmla="*/ 54 h 54"/>
                  <a:gd name="T6" fmla="*/ 66 w 66"/>
                  <a:gd name="T7" fmla="*/ 54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42"/>
                      <a:pt x="0" y="42"/>
                      <a:pt x="0" y="42"/>
                    </a:cubicBezTo>
                    <a:cubicBezTo>
                      <a:pt x="0" y="49"/>
                      <a:pt x="5" y="54"/>
                      <a:pt x="12" y="54"/>
                    </a:cubicBezTo>
                    <a:cubicBezTo>
                      <a:pt x="66" y="54"/>
                      <a:pt x="66" y="54"/>
                      <a:pt x="66" y="54"/>
                    </a:cubicBezTo>
                    <a:cubicBezTo>
                      <a:pt x="66" y="0"/>
                      <a:pt x="66" y="0"/>
                      <a:pt x="66" y="0"/>
                    </a:cubicBezTo>
                    <a:lnTo>
                      <a:pt x="0" y="0"/>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grpSp>
        <p:grpSp>
          <p:nvGrpSpPr>
            <p:cNvPr id="9" name="组合 73"/>
            <p:cNvGrpSpPr/>
            <p:nvPr/>
          </p:nvGrpSpPr>
          <p:grpSpPr>
            <a:xfrm>
              <a:off x="5954" y="6931"/>
              <a:ext cx="868" cy="735"/>
              <a:chOff x="9259888" y="3257550"/>
              <a:chExt cx="550863" cy="466725"/>
            </a:xfrm>
            <a:solidFill>
              <a:srgbClr val="1570C1"/>
            </a:solidFill>
          </p:grpSpPr>
          <p:sp>
            <p:nvSpPr>
              <p:cNvPr id="75" name="Rectangle 111"/>
              <p:cNvSpPr>
                <a:spLocks noChangeArrowheads="1"/>
              </p:cNvSpPr>
              <p:nvPr/>
            </p:nvSpPr>
            <p:spPr bwMode="auto">
              <a:xfrm>
                <a:off x="9366251" y="3468688"/>
                <a:ext cx="41275" cy="85725"/>
              </a:xfrm>
              <a:prstGeom prst="rect">
                <a:avLst/>
              </a:pr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6" name="Freeform 112"/>
              <p:cNvSpPr>
                <a:spLocks noEditPoints="1"/>
              </p:cNvSpPr>
              <p:nvPr/>
            </p:nvSpPr>
            <p:spPr bwMode="auto">
              <a:xfrm>
                <a:off x="9259888" y="3257550"/>
                <a:ext cx="550863" cy="233363"/>
              </a:xfrm>
              <a:custGeom>
                <a:avLst/>
                <a:gdLst>
                  <a:gd name="T0" fmla="*/ 114 w 156"/>
                  <a:gd name="T1" fmla="*/ 24 h 66"/>
                  <a:gd name="T2" fmla="*/ 114 w 156"/>
                  <a:gd name="T3" fmla="*/ 23 h 66"/>
                  <a:gd name="T4" fmla="*/ 114 w 156"/>
                  <a:gd name="T5" fmla="*/ 18 h 66"/>
                  <a:gd name="T6" fmla="*/ 96 w 156"/>
                  <a:gd name="T7" fmla="*/ 0 h 66"/>
                  <a:gd name="T8" fmla="*/ 60 w 156"/>
                  <a:gd name="T9" fmla="*/ 0 h 66"/>
                  <a:gd name="T10" fmla="*/ 42 w 156"/>
                  <a:gd name="T11" fmla="*/ 18 h 66"/>
                  <a:gd name="T12" fmla="*/ 42 w 156"/>
                  <a:gd name="T13" fmla="*/ 24 h 66"/>
                  <a:gd name="T14" fmla="*/ 0 w 156"/>
                  <a:gd name="T15" fmla="*/ 24 h 66"/>
                  <a:gd name="T16" fmla="*/ 0 w 156"/>
                  <a:gd name="T17" fmla="*/ 66 h 66"/>
                  <a:gd name="T18" fmla="*/ 24 w 156"/>
                  <a:gd name="T19" fmla="*/ 66 h 66"/>
                  <a:gd name="T20" fmla="*/ 24 w 156"/>
                  <a:gd name="T21" fmla="*/ 54 h 66"/>
                  <a:gd name="T22" fmla="*/ 48 w 156"/>
                  <a:gd name="T23" fmla="*/ 54 h 66"/>
                  <a:gd name="T24" fmla="*/ 48 w 156"/>
                  <a:gd name="T25" fmla="*/ 66 h 66"/>
                  <a:gd name="T26" fmla="*/ 108 w 156"/>
                  <a:gd name="T27" fmla="*/ 66 h 66"/>
                  <a:gd name="T28" fmla="*/ 108 w 156"/>
                  <a:gd name="T29" fmla="*/ 54 h 66"/>
                  <a:gd name="T30" fmla="*/ 132 w 156"/>
                  <a:gd name="T31" fmla="*/ 54 h 66"/>
                  <a:gd name="T32" fmla="*/ 132 w 156"/>
                  <a:gd name="T33" fmla="*/ 66 h 66"/>
                  <a:gd name="T34" fmla="*/ 156 w 156"/>
                  <a:gd name="T35" fmla="*/ 66 h 66"/>
                  <a:gd name="T36" fmla="*/ 156 w 156"/>
                  <a:gd name="T37" fmla="*/ 24 h 66"/>
                  <a:gd name="T38" fmla="*/ 114 w 156"/>
                  <a:gd name="T39" fmla="*/ 24 h 66"/>
                  <a:gd name="T40" fmla="*/ 54 w 156"/>
                  <a:gd name="T41" fmla="*/ 18 h 66"/>
                  <a:gd name="T42" fmla="*/ 60 w 156"/>
                  <a:gd name="T43" fmla="*/ 12 h 66"/>
                  <a:gd name="T44" fmla="*/ 96 w 156"/>
                  <a:gd name="T45" fmla="*/ 12 h 66"/>
                  <a:gd name="T46" fmla="*/ 102 w 156"/>
                  <a:gd name="T47" fmla="*/ 18 h 66"/>
                  <a:gd name="T48" fmla="*/ 102 w 156"/>
                  <a:gd name="T49" fmla="*/ 24 h 66"/>
                  <a:gd name="T50" fmla="*/ 54 w 156"/>
                  <a:gd name="T51" fmla="*/ 24 h 66"/>
                  <a:gd name="T52" fmla="*/ 54 w 156"/>
                  <a:gd name="T5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66">
                    <a:moveTo>
                      <a:pt x="114" y="24"/>
                    </a:moveTo>
                    <a:cubicBezTo>
                      <a:pt x="114" y="23"/>
                      <a:pt x="114" y="23"/>
                      <a:pt x="114" y="23"/>
                    </a:cubicBezTo>
                    <a:cubicBezTo>
                      <a:pt x="114" y="18"/>
                      <a:pt x="114" y="18"/>
                      <a:pt x="114" y="18"/>
                    </a:cubicBezTo>
                    <a:cubicBezTo>
                      <a:pt x="114" y="6"/>
                      <a:pt x="105" y="0"/>
                      <a:pt x="96" y="0"/>
                    </a:cubicBezTo>
                    <a:cubicBezTo>
                      <a:pt x="60" y="0"/>
                      <a:pt x="60" y="0"/>
                      <a:pt x="60" y="0"/>
                    </a:cubicBezTo>
                    <a:cubicBezTo>
                      <a:pt x="48" y="0"/>
                      <a:pt x="42" y="9"/>
                      <a:pt x="42" y="18"/>
                    </a:cubicBezTo>
                    <a:cubicBezTo>
                      <a:pt x="42" y="24"/>
                      <a:pt x="42" y="24"/>
                      <a:pt x="42" y="24"/>
                    </a:cubicBezTo>
                    <a:cubicBezTo>
                      <a:pt x="0" y="24"/>
                      <a:pt x="0" y="24"/>
                      <a:pt x="0" y="24"/>
                    </a:cubicBezTo>
                    <a:cubicBezTo>
                      <a:pt x="0" y="66"/>
                      <a:pt x="0" y="66"/>
                      <a:pt x="0" y="66"/>
                    </a:cubicBezTo>
                    <a:cubicBezTo>
                      <a:pt x="24" y="66"/>
                      <a:pt x="24" y="66"/>
                      <a:pt x="24" y="66"/>
                    </a:cubicBezTo>
                    <a:cubicBezTo>
                      <a:pt x="24" y="54"/>
                      <a:pt x="24" y="54"/>
                      <a:pt x="24" y="54"/>
                    </a:cubicBezTo>
                    <a:cubicBezTo>
                      <a:pt x="48" y="54"/>
                      <a:pt x="48" y="54"/>
                      <a:pt x="48" y="54"/>
                    </a:cubicBezTo>
                    <a:cubicBezTo>
                      <a:pt x="48" y="66"/>
                      <a:pt x="48" y="66"/>
                      <a:pt x="48" y="66"/>
                    </a:cubicBezTo>
                    <a:cubicBezTo>
                      <a:pt x="108" y="66"/>
                      <a:pt x="108" y="66"/>
                      <a:pt x="108" y="66"/>
                    </a:cubicBezTo>
                    <a:cubicBezTo>
                      <a:pt x="108" y="54"/>
                      <a:pt x="108" y="54"/>
                      <a:pt x="108" y="54"/>
                    </a:cubicBezTo>
                    <a:cubicBezTo>
                      <a:pt x="132" y="54"/>
                      <a:pt x="132" y="54"/>
                      <a:pt x="132" y="54"/>
                    </a:cubicBezTo>
                    <a:cubicBezTo>
                      <a:pt x="132" y="66"/>
                      <a:pt x="132" y="66"/>
                      <a:pt x="132" y="66"/>
                    </a:cubicBezTo>
                    <a:cubicBezTo>
                      <a:pt x="156" y="66"/>
                      <a:pt x="156" y="66"/>
                      <a:pt x="156" y="66"/>
                    </a:cubicBezTo>
                    <a:cubicBezTo>
                      <a:pt x="156" y="24"/>
                      <a:pt x="156" y="24"/>
                      <a:pt x="156" y="24"/>
                    </a:cubicBezTo>
                    <a:lnTo>
                      <a:pt x="114" y="24"/>
                    </a:lnTo>
                    <a:close/>
                    <a:moveTo>
                      <a:pt x="54" y="18"/>
                    </a:moveTo>
                    <a:cubicBezTo>
                      <a:pt x="54" y="18"/>
                      <a:pt x="54" y="12"/>
                      <a:pt x="60" y="12"/>
                    </a:cubicBezTo>
                    <a:cubicBezTo>
                      <a:pt x="96" y="12"/>
                      <a:pt x="96" y="12"/>
                      <a:pt x="96" y="12"/>
                    </a:cubicBezTo>
                    <a:cubicBezTo>
                      <a:pt x="96" y="12"/>
                      <a:pt x="102" y="12"/>
                      <a:pt x="102" y="18"/>
                    </a:cubicBezTo>
                    <a:cubicBezTo>
                      <a:pt x="102" y="24"/>
                      <a:pt x="102" y="24"/>
                      <a:pt x="102" y="24"/>
                    </a:cubicBezTo>
                    <a:cubicBezTo>
                      <a:pt x="54" y="24"/>
                      <a:pt x="54" y="24"/>
                      <a:pt x="54" y="24"/>
                    </a:cubicBezTo>
                    <a:lnTo>
                      <a:pt x="54" y="18"/>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7" name="Freeform 113"/>
              <p:cNvSpPr/>
              <p:nvPr/>
            </p:nvSpPr>
            <p:spPr bwMode="auto">
              <a:xfrm>
                <a:off x="9280526" y="3511550"/>
                <a:ext cx="509588" cy="212725"/>
              </a:xfrm>
              <a:custGeom>
                <a:avLst/>
                <a:gdLst>
                  <a:gd name="T0" fmla="*/ 281 w 321"/>
                  <a:gd name="T1" fmla="*/ 40 h 134"/>
                  <a:gd name="T2" fmla="*/ 227 w 321"/>
                  <a:gd name="T3" fmla="*/ 40 h 134"/>
                  <a:gd name="T4" fmla="*/ 227 w 321"/>
                  <a:gd name="T5" fmla="*/ 0 h 134"/>
                  <a:gd name="T6" fmla="*/ 94 w 321"/>
                  <a:gd name="T7" fmla="*/ 0 h 134"/>
                  <a:gd name="T8" fmla="*/ 94 w 321"/>
                  <a:gd name="T9" fmla="*/ 40 h 134"/>
                  <a:gd name="T10" fmla="*/ 40 w 321"/>
                  <a:gd name="T11" fmla="*/ 40 h 134"/>
                  <a:gd name="T12" fmla="*/ 40 w 321"/>
                  <a:gd name="T13" fmla="*/ 0 h 134"/>
                  <a:gd name="T14" fmla="*/ 0 w 321"/>
                  <a:gd name="T15" fmla="*/ 0 h 134"/>
                  <a:gd name="T16" fmla="*/ 0 w 321"/>
                  <a:gd name="T17" fmla="*/ 134 h 134"/>
                  <a:gd name="T18" fmla="*/ 321 w 321"/>
                  <a:gd name="T19" fmla="*/ 134 h 134"/>
                  <a:gd name="T20" fmla="*/ 321 w 321"/>
                  <a:gd name="T21" fmla="*/ 0 h 134"/>
                  <a:gd name="T22" fmla="*/ 281 w 321"/>
                  <a:gd name="T23" fmla="*/ 0 h 134"/>
                  <a:gd name="T24" fmla="*/ 281 w 321"/>
                  <a:gd name="T25" fmla="*/ 4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134">
                    <a:moveTo>
                      <a:pt x="281" y="40"/>
                    </a:moveTo>
                    <a:lnTo>
                      <a:pt x="227" y="40"/>
                    </a:lnTo>
                    <a:lnTo>
                      <a:pt x="227" y="0"/>
                    </a:lnTo>
                    <a:lnTo>
                      <a:pt x="94" y="0"/>
                    </a:lnTo>
                    <a:lnTo>
                      <a:pt x="94" y="40"/>
                    </a:lnTo>
                    <a:lnTo>
                      <a:pt x="40" y="40"/>
                    </a:lnTo>
                    <a:lnTo>
                      <a:pt x="40" y="0"/>
                    </a:lnTo>
                    <a:lnTo>
                      <a:pt x="0" y="0"/>
                    </a:lnTo>
                    <a:lnTo>
                      <a:pt x="0" y="134"/>
                    </a:lnTo>
                    <a:lnTo>
                      <a:pt x="321" y="134"/>
                    </a:lnTo>
                    <a:lnTo>
                      <a:pt x="321" y="0"/>
                    </a:lnTo>
                    <a:lnTo>
                      <a:pt x="281" y="0"/>
                    </a:lnTo>
                    <a:lnTo>
                      <a:pt x="281" y="40"/>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78" name="Rectangle 114"/>
              <p:cNvSpPr>
                <a:spLocks noChangeArrowheads="1"/>
              </p:cNvSpPr>
              <p:nvPr/>
            </p:nvSpPr>
            <p:spPr bwMode="auto">
              <a:xfrm>
                <a:off x="9663113" y="3468688"/>
                <a:ext cx="41275" cy="85725"/>
              </a:xfrm>
              <a:prstGeom prst="rect">
                <a:avLst/>
              </a:prstGeom>
              <a:grpFill/>
              <a:ln>
                <a:noFill/>
              </a:ln>
            </p:spPr>
            <p:txBody>
              <a:bodyPr/>
              <a:lstStyle/>
              <a:p>
                <a:pPr fontAlgn="auto">
                  <a:spcBef>
                    <a:spcPts val="0"/>
                  </a:spcBef>
                  <a:spcAft>
                    <a:spcPts val="0"/>
                  </a:spcAft>
                  <a:buFontTx/>
                  <a:buNone/>
                  <a:defRPr/>
                </a:pPr>
                <a:endParaRPr lang="zh-CN" altLang="en-US">
                  <a:latin typeface="+mn-lt"/>
                  <a:ea typeface="+mn-ea"/>
                </a:endParaRPr>
              </a:p>
            </p:txBody>
          </p:sp>
        </p:grpSp>
        <p:sp>
          <p:nvSpPr>
            <p:cNvPr id="40971" name="Freeform 31"/>
            <p:cNvSpPr>
              <a:spLocks noChangeArrowheads="1"/>
            </p:cNvSpPr>
            <p:nvPr/>
          </p:nvSpPr>
          <p:spPr bwMode="auto">
            <a:xfrm>
              <a:off x="7520" y="5007"/>
              <a:ext cx="802" cy="802"/>
            </a:xfrm>
            <a:custGeom>
              <a:avLst/>
              <a:gdLst>
                <a:gd name="T0" fmla="*/ 72 w 144"/>
                <a:gd name="T1" fmla="*/ 36 h 144"/>
                <a:gd name="T2" fmla="*/ 0 w 144"/>
                <a:gd name="T3" fmla="*/ 61 h 144"/>
                <a:gd name="T4" fmla="*/ 42 w 144"/>
                <a:gd name="T5" fmla="*/ 120 h 144"/>
                <a:gd name="T6" fmla="*/ 72 w 144"/>
                <a:gd name="T7" fmla="*/ 144 h 144"/>
                <a:gd name="T8" fmla="*/ 102 w 144"/>
                <a:gd name="T9" fmla="*/ 120 h 144"/>
                <a:gd name="T10" fmla="*/ 144 w 144"/>
                <a:gd name="T11" fmla="*/ 60 h 144"/>
                <a:gd name="T12" fmla="*/ 72 w 144"/>
                <a:gd name="T13" fmla="*/ 36 h 144"/>
                <a:gd name="T14" fmla="*/ 0 60000 65536"/>
                <a:gd name="T15" fmla="*/ 0 60000 65536"/>
                <a:gd name="T16" fmla="*/ 0 60000 65536"/>
                <a:gd name="T17" fmla="*/ 0 60000 65536"/>
                <a:gd name="T18" fmla="*/ 0 60000 65536"/>
                <a:gd name="T19" fmla="*/ 0 60000 65536"/>
                <a:gd name="T20" fmla="*/ 0 60000 65536"/>
                <a:gd name="T21" fmla="*/ 0 w 144"/>
                <a:gd name="T22" fmla="*/ 0 h 144"/>
                <a:gd name="T23" fmla="*/ 144 w 144"/>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44">
                  <a:moveTo>
                    <a:pt x="72" y="36"/>
                  </a:moveTo>
                  <a:cubicBezTo>
                    <a:pt x="48" y="0"/>
                    <a:pt x="0" y="21"/>
                    <a:pt x="0" y="61"/>
                  </a:cubicBezTo>
                  <a:cubicBezTo>
                    <a:pt x="0" y="87"/>
                    <a:pt x="24" y="106"/>
                    <a:pt x="42" y="120"/>
                  </a:cubicBezTo>
                  <a:cubicBezTo>
                    <a:pt x="61" y="135"/>
                    <a:pt x="66" y="138"/>
                    <a:pt x="72" y="144"/>
                  </a:cubicBezTo>
                  <a:cubicBezTo>
                    <a:pt x="78" y="138"/>
                    <a:pt x="83" y="135"/>
                    <a:pt x="102" y="120"/>
                  </a:cubicBezTo>
                  <a:cubicBezTo>
                    <a:pt x="120" y="106"/>
                    <a:pt x="144" y="87"/>
                    <a:pt x="144" y="60"/>
                  </a:cubicBezTo>
                  <a:cubicBezTo>
                    <a:pt x="144" y="21"/>
                    <a:pt x="96" y="0"/>
                    <a:pt x="72" y="36"/>
                  </a:cubicBezTo>
                </a:path>
              </a:pathLst>
            </a:custGeom>
            <a:solidFill>
              <a:srgbClr val="1570C1"/>
            </a:solidFill>
            <a:ln w="9525">
              <a:noFill/>
              <a:round/>
              <a:headEnd/>
              <a:tailEnd/>
            </a:ln>
          </p:spPr>
          <p:txBody>
            <a:bodyPr/>
            <a:lstStyle/>
            <a:p>
              <a:endParaRPr lang="zh-CN" altLang="en-US"/>
            </a:p>
          </p:txBody>
        </p:sp>
      </p:grpSp>
      <p:sp>
        <p:nvSpPr>
          <p:cNvPr id="40966" name="TextBox 57"/>
          <p:cNvSpPr txBox="1">
            <a:spLocks noChangeArrowheads="1"/>
          </p:cNvSpPr>
          <p:nvPr/>
        </p:nvSpPr>
        <p:spPr bwMode="auto">
          <a:xfrm>
            <a:off x="4914900" y="1074738"/>
            <a:ext cx="7277100" cy="4967287"/>
          </a:xfrm>
          <a:prstGeom prst="rect">
            <a:avLst/>
          </a:prstGeom>
          <a:noFill/>
          <a:ln w="9525">
            <a:noFill/>
            <a:miter lim="800000"/>
            <a:headEnd/>
            <a:tailEnd/>
          </a:ln>
        </p:spPr>
        <p:txBody>
          <a:bodyPr>
            <a:spAutoFit/>
          </a:bodyPr>
          <a:lstStyle/>
          <a:p>
            <a:pPr eaLnBrk="0" hangingPunct="0">
              <a:lnSpc>
                <a:spcPct val="150000"/>
              </a:lnSpc>
              <a:spcBef>
                <a:spcPts val="500"/>
              </a:spcBef>
              <a:spcAft>
                <a:spcPts val="500"/>
              </a:spcAft>
            </a:pPr>
            <a:r>
              <a:rPr lang="en-US" altLang="zh-CN" b="1" dirty="0">
                <a:solidFill>
                  <a:srgbClr val="1570C1"/>
                </a:solidFill>
                <a:latin typeface="微软雅黑" pitchFamily="34" charset="-122"/>
                <a:ea typeface="微软雅黑" pitchFamily="34" charset="-122"/>
              </a:rPr>
              <a:t>1. </a:t>
            </a:r>
            <a:r>
              <a:rPr lang="zh-CN" altLang="en-US" b="1" dirty="0">
                <a:solidFill>
                  <a:srgbClr val="1570C1"/>
                </a:solidFill>
                <a:latin typeface="微软雅黑" pitchFamily="34" charset="-122"/>
                <a:ea typeface="微软雅黑" pitchFamily="34" charset="-122"/>
              </a:rPr>
              <a:t>灵活选择多种方式供应工业用地</a:t>
            </a:r>
          </a:p>
          <a:p>
            <a:pPr eaLnBrk="0" hangingPunct="0">
              <a:lnSpc>
                <a:spcPct val="150000"/>
              </a:lnSpc>
              <a:spcBef>
                <a:spcPts val="500"/>
              </a:spcBef>
              <a:spcAft>
                <a:spcPts val="500"/>
              </a:spcAft>
            </a:pPr>
            <a:r>
              <a:rPr lang="en-US" altLang="zh-CN" b="1" dirty="0">
                <a:solidFill>
                  <a:srgbClr val="1570C1"/>
                </a:solidFill>
                <a:latin typeface="微软雅黑" pitchFamily="34" charset="-122"/>
                <a:ea typeface="微软雅黑" pitchFamily="34" charset="-122"/>
              </a:rPr>
              <a:t>2. </a:t>
            </a:r>
            <a:r>
              <a:rPr lang="zh-CN" altLang="en-US" b="1" dirty="0">
                <a:solidFill>
                  <a:srgbClr val="1570C1"/>
                </a:solidFill>
                <a:latin typeface="微软雅黑" pitchFamily="34" charset="-122"/>
                <a:ea typeface="微软雅黑" pitchFamily="34" charset="-122"/>
              </a:rPr>
              <a:t>优化调整现有生产工艺布局，引导工业项目用地优先利用存量建设用地，建设与使用高标准厂房</a:t>
            </a:r>
          </a:p>
          <a:p>
            <a:pPr eaLnBrk="0" hangingPunct="0">
              <a:lnSpc>
                <a:spcPct val="150000"/>
              </a:lnSpc>
              <a:spcBef>
                <a:spcPts val="500"/>
              </a:spcBef>
              <a:spcAft>
                <a:spcPts val="500"/>
              </a:spcAft>
            </a:pPr>
            <a:r>
              <a:rPr lang="en-US" altLang="zh-CN" b="1" dirty="0">
                <a:solidFill>
                  <a:srgbClr val="1570C1"/>
                </a:solidFill>
                <a:latin typeface="微软雅黑" pitchFamily="34" charset="-122"/>
                <a:ea typeface="微软雅黑" pitchFamily="34" charset="-122"/>
              </a:rPr>
              <a:t>3. </a:t>
            </a:r>
            <a:r>
              <a:rPr lang="zh-CN" altLang="en-US" b="1" dirty="0">
                <a:solidFill>
                  <a:srgbClr val="1570C1"/>
                </a:solidFill>
                <a:latin typeface="微软雅黑" pitchFamily="34" charset="-122"/>
                <a:ea typeface="微软雅黑" pitchFamily="34" charset="-122"/>
              </a:rPr>
              <a:t>对中小微企业高标准厂房租赁费用给予奖补</a:t>
            </a:r>
          </a:p>
          <a:p>
            <a:pPr eaLnBrk="0" hangingPunct="0">
              <a:lnSpc>
                <a:spcPct val="150000"/>
              </a:lnSpc>
              <a:spcBef>
                <a:spcPts val="500"/>
              </a:spcBef>
              <a:spcAft>
                <a:spcPts val="500"/>
              </a:spcAft>
            </a:pPr>
            <a:r>
              <a:rPr lang="en-US" altLang="zh-CN" b="1" dirty="0">
                <a:solidFill>
                  <a:srgbClr val="1570C1"/>
                </a:solidFill>
                <a:latin typeface="微软雅黑" pitchFamily="34" charset="-122"/>
                <a:ea typeface="微软雅黑" pitchFamily="34" charset="-122"/>
              </a:rPr>
              <a:t>4. </a:t>
            </a:r>
            <a:r>
              <a:rPr lang="zh-CN" altLang="en-US" b="1" dirty="0">
                <a:solidFill>
                  <a:srgbClr val="1570C1"/>
                </a:solidFill>
                <a:latin typeface="微软雅黑" pitchFamily="34" charset="-122"/>
                <a:ea typeface="微软雅黑" pitchFamily="34" charset="-122"/>
              </a:rPr>
              <a:t>利用现有房屋和土地兴办新业态的，可实行继续按原用途和土地权利类型使用土地的过渡期</a:t>
            </a:r>
            <a:r>
              <a:rPr lang="zh-CN" altLang="en-US" b="1" dirty="0" smtClean="0">
                <a:solidFill>
                  <a:srgbClr val="1570C1"/>
                </a:solidFill>
                <a:latin typeface="微软雅黑" pitchFamily="34" charset="-122"/>
                <a:ea typeface="微软雅黑" pitchFamily="34" charset="-122"/>
              </a:rPr>
              <a:t>政策</a:t>
            </a:r>
            <a:endParaRPr lang="en-US" altLang="zh-CN" b="1" dirty="0" smtClean="0">
              <a:solidFill>
                <a:srgbClr val="1570C1"/>
              </a:solidFill>
              <a:latin typeface="微软雅黑" pitchFamily="34" charset="-122"/>
              <a:ea typeface="微软雅黑" pitchFamily="34" charset="-122"/>
            </a:endParaRPr>
          </a:p>
          <a:p>
            <a:pPr eaLnBrk="0" hangingPunct="0">
              <a:lnSpc>
                <a:spcPct val="150000"/>
              </a:lnSpc>
              <a:spcBef>
                <a:spcPts val="500"/>
              </a:spcBef>
              <a:spcAft>
                <a:spcPts val="500"/>
              </a:spcAft>
            </a:pPr>
            <a:r>
              <a:rPr lang="en-US" altLang="zh-CN" b="1" dirty="0" smtClean="0">
                <a:solidFill>
                  <a:srgbClr val="1570C1"/>
                </a:solidFill>
                <a:latin typeface="微软雅黑" pitchFamily="34" charset="-122"/>
                <a:ea typeface="微软雅黑" pitchFamily="34" charset="-122"/>
              </a:rPr>
              <a:t>5</a:t>
            </a:r>
            <a:r>
              <a:rPr lang="en-US" altLang="zh-CN" b="1" dirty="0">
                <a:solidFill>
                  <a:srgbClr val="1570C1"/>
                </a:solidFill>
                <a:latin typeface="微软雅黑" pitchFamily="34" charset="-122"/>
                <a:ea typeface="微软雅黑" pitchFamily="34" charset="-122"/>
              </a:rPr>
              <a:t>. </a:t>
            </a:r>
            <a:r>
              <a:rPr lang="zh-CN" altLang="en-US" b="1" dirty="0">
                <a:solidFill>
                  <a:srgbClr val="1570C1"/>
                </a:solidFill>
                <a:latin typeface="微软雅黑" pitchFamily="34" charset="-122"/>
                <a:ea typeface="微软雅黑" pitchFamily="34" charset="-122"/>
              </a:rPr>
              <a:t>鼓励对现有工业用地追加投资、转型改造，合理利用地上地下空间</a:t>
            </a:r>
          </a:p>
          <a:p>
            <a:pPr eaLnBrk="0" hangingPunct="0">
              <a:lnSpc>
                <a:spcPct val="150000"/>
              </a:lnSpc>
              <a:spcBef>
                <a:spcPts val="500"/>
              </a:spcBef>
              <a:spcAft>
                <a:spcPts val="500"/>
              </a:spcAft>
            </a:pPr>
            <a:r>
              <a:rPr lang="en-US" altLang="zh-CN" b="1" dirty="0">
                <a:solidFill>
                  <a:srgbClr val="1570C1"/>
                </a:solidFill>
                <a:latin typeface="微软雅黑" pitchFamily="34" charset="-122"/>
                <a:ea typeface="微软雅黑" pitchFamily="34" charset="-122"/>
              </a:rPr>
              <a:t>6. </a:t>
            </a:r>
            <a:r>
              <a:rPr lang="zh-CN" altLang="en-US" b="1" dirty="0">
                <a:solidFill>
                  <a:srgbClr val="1570C1"/>
                </a:solidFill>
                <a:latin typeface="微软雅黑" pitchFamily="34" charset="-122"/>
                <a:ea typeface="微软雅黑" pitchFamily="34" charset="-122"/>
              </a:rPr>
              <a:t>对符合规划、不改变用途的现有工业用地，鼓励通过多种途径提高土地利用率和增加容积率，不再增收土地价款</a:t>
            </a:r>
          </a:p>
          <a:p>
            <a:pPr eaLnBrk="0" hangingPunct="0">
              <a:lnSpc>
                <a:spcPct val="150000"/>
              </a:lnSpc>
              <a:spcBef>
                <a:spcPts val="500"/>
              </a:spcBef>
              <a:spcAft>
                <a:spcPts val="500"/>
              </a:spcAft>
            </a:pPr>
            <a:r>
              <a:rPr lang="en-US" altLang="zh-CN" b="1" dirty="0">
                <a:solidFill>
                  <a:srgbClr val="1570C1"/>
                </a:solidFill>
                <a:latin typeface="微软雅黑" pitchFamily="34" charset="-122"/>
                <a:ea typeface="微软雅黑" pitchFamily="34" charset="-122"/>
              </a:rPr>
              <a:t>7. </a:t>
            </a:r>
            <a:r>
              <a:rPr lang="zh-CN" altLang="en-US" b="1" dirty="0">
                <a:solidFill>
                  <a:srgbClr val="1570C1"/>
                </a:solidFill>
                <a:latin typeface="微软雅黑" pitchFamily="34" charset="-122"/>
                <a:ea typeface="微软雅黑" pitchFamily="34" charset="-122"/>
              </a:rPr>
              <a:t>对列入省重大项目的先进制造业项目建设用地给予倾斜支持</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41987"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41988" name="文本框 17"/>
          <p:cNvSpPr txBox="1">
            <a:spLocks noChangeArrowheads="1"/>
          </p:cNvSpPr>
          <p:nvPr/>
        </p:nvSpPr>
        <p:spPr bwMode="auto">
          <a:xfrm>
            <a:off x="19050" y="122238"/>
            <a:ext cx="6210300" cy="612775"/>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（二十一）加大财税支持力度</a:t>
            </a:r>
          </a:p>
        </p:txBody>
      </p:sp>
      <p:grpSp>
        <p:nvGrpSpPr>
          <p:cNvPr id="5" name="组合 35"/>
          <p:cNvGrpSpPr/>
          <p:nvPr/>
        </p:nvGrpSpPr>
        <p:grpSpPr>
          <a:xfrm>
            <a:off x="7936662" y="3115491"/>
            <a:ext cx="2945618" cy="1558531"/>
            <a:chOff x="6926624" y="3074274"/>
            <a:chExt cx="2507603" cy="1282254"/>
          </a:xfrm>
          <a:solidFill>
            <a:srgbClr val="77B224"/>
          </a:solidFill>
        </p:grpSpPr>
        <p:sp>
          <p:nvSpPr>
            <p:cNvPr id="95" name="Freeform 6"/>
            <p:cNvSpPr/>
            <p:nvPr/>
          </p:nvSpPr>
          <p:spPr bwMode="auto">
            <a:xfrm>
              <a:off x="6926624" y="3074274"/>
              <a:ext cx="2507603" cy="1282254"/>
            </a:xfrm>
            <a:custGeom>
              <a:avLst/>
              <a:gdLst>
                <a:gd name="T0" fmla="*/ 0 w 661"/>
                <a:gd name="T1" fmla="*/ 0 h 338"/>
                <a:gd name="T2" fmla="*/ 564 w 661"/>
                <a:gd name="T3" fmla="*/ 0 h 338"/>
                <a:gd name="T4" fmla="*/ 661 w 661"/>
                <a:gd name="T5" fmla="*/ 169 h 338"/>
                <a:gd name="T6" fmla="*/ 564 w 661"/>
                <a:gd name="T7" fmla="*/ 338 h 338"/>
                <a:gd name="T8" fmla="*/ 0 w 661"/>
                <a:gd name="T9" fmla="*/ 338 h 338"/>
                <a:gd name="T10" fmla="*/ 0 w 661"/>
                <a:gd name="T11" fmla="*/ 0 h 338"/>
              </a:gdLst>
              <a:ahLst/>
              <a:cxnLst>
                <a:cxn ang="0">
                  <a:pos x="T0" y="T1"/>
                </a:cxn>
                <a:cxn ang="0">
                  <a:pos x="T2" y="T3"/>
                </a:cxn>
                <a:cxn ang="0">
                  <a:pos x="T4" y="T5"/>
                </a:cxn>
                <a:cxn ang="0">
                  <a:pos x="T6" y="T7"/>
                </a:cxn>
                <a:cxn ang="0">
                  <a:pos x="T8" y="T9"/>
                </a:cxn>
                <a:cxn ang="0">
                  <a:pos x="T10" y="T11"/>
                </a:cxn>
              </a:cxnLst>
              <a:rect l="0" t="0" r="r" b="b"/>
              <a:pathLst>
                <a:path w="661" h="338">
                  <a:moveTo>
                    <a:pt x="0" y="0"/>
                  </a:moveTo>
                  <a:lnTo>
                    <a:pt x="564" y="0"/>
                  </a:lnTo>
                  <a:lnTo>
                    <a:pt x="661" y="169"/>
                  </a:lnTo>
                  <a:lnTo>
                    <a:pt x="564" y="338"/>
                  </a:lnTo>
                  <a:lnTo>
                    <a:pt x="0" y="338"/>
                  </a:lnTo>
                  <a:lnTo>
                    <a:pt x="0" y="0"/>
                  </a:lnTo>
                  <a:close/>
                </a:path>
              </a:pathLst>
            </a:custGeom>
            <a:solidFill>
              <a:srgbClr val="00B0F0"/>
            </a:solid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97" name="文本框 96"/>
            <p:cNvSpPr txBox="1"/>
            <p:nvPr/>
          </p:nvSpPr>
          <p:spPr>
            <a:xfrm>
              <a:off x="8254260" y="3545773"/>
              <a:ext cx="251908" cy="275846"/>
            </a:xfrm>
            <a:prstGeom prst="rect">
              <a:avLst/>
            </a:prstGeom>
            <a:noFill/>
          </p:spPr>
          <p:txBody>
            <a:bodyPr wrap="none">
              <a:spAutoFit/>
            </a:bodyPr>
            <a:lstStyle/>
            <a:p>
              <a:pPr fontAlgn="auto">
                <a:spcBef>
                  <a:spcPts val="0"/>
                </a:spcBef>
                <a:spcAft>
                  <a:spcPts val="0"/>
                </a:spcAft>
                <a:buFontTx/>
                <a:buNone/>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4</a:t>
              </a:r>
            </a:p>
          </p:txBody>
        </p:sp>
      </p:grpSp>
      <p:grpSp>
        <p:nvGrpSpPr>
          <p:cNvPr id="6" name="组合 39"/>
          <p:cNvGrpSpPr/>
          <p:nvPr/>
        </p:nvGrpSpPr>
        <p:grpSpPr>
          <a:xfrm>
            <a:off x="5663946" y="3115491"/>
            <a:ext cx="2936706" cy="1558531"/>
            <a:chOff x="4991862" y="3074274"/>
            <a:chExt cx="2500016" cy="1282254"/>
          </a:xfrm>
          <a:solidFill>
            <a:srgbClr val="004E96"/>
          </a:solidFill>
        </p:grpSpPr>
        <p:sp>
          <p:nvSpPr>
            <p:cNvPr id="99" name="Freeform 7"/>
            <p:cNvSpPr/>
            <p:nvPr/>
          </p:nvSpPr>
          <p:spPr bwMode="auto">
            <a:xfrm>
              <a:off x="4991862"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1570C1"/>
            </a:solid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101" name="文本框 100"/>
            <p:cNvSpPr txBox="1"/>
            <p:nvPr/>
          </p:nvSpPr>
          <p:spPr>
            <a:xfrm>
              <a:off x="6116714" y="3545773"/>
              <a:ext cx="251908" cy="275846"/>
            </a:xfrm>
            <a:prstGeom prst="rect">
              <a:avLst/>
            </a:prstGeom>
            <a:noFill/>
          </p:spPr>
          <p:txBody>
            <a:bodyPr wrap="none">
              <a:spAutoFit/>
            </a:bodyPr>
            <a:lstStyle/>
            <a:p>
              <a:pPr fontAlgn="auto">
                <a:spcBef>
                  <a:spcPts val="0"/>
                </a:spcBef>
                <a:spcAft>
                  <a:spcPts val="0"/>
                </a:spcAft>
                <a:buFontTx/>
                <a:buNone/>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3</a:t>
              </a:r>
            </a:p>
          </p:txBody>
        </p:sp>
      </p:grpSp>
      <p:grpSp>
        <p:nvGrpSpPr>
          <p:cNvPr id="7" name="组合 43"/>
          <p:cNvGrpSpPr/>
          <p:nvPr/>
        </p:nvGrpSpPr>
        <p:grpSpPr>
          <a:xfrm>
            <a:off x="3386773" y="3115491"/>
            <a:ext cx="2932250" cy="1558531"/>
            <a:chOff x="3053306" y="3074274"/>
            <a:chExt cx="2496222" cy="1282254"/>
          </a:xfrm>
          <a:solidFill>
            <a:srgbClr val="00B0F0"/>
          </a:solidFill>
        </p:grpSpPr>
        <p:sp>
          <p:nvSpPr>
            <p:cNvPr id="103" name="Freeform 8"/>
            <p:cNvSpPr/>
            <p:nvPr/>
          </p:nvSpPr>
          <p:spPr bwMode="auto">
            <a:xfrm>
              <a:off x="3053306" y="3074274"/>
              <a:ext cx="2496222" cy="1282254"/>
            </a:xfrm>
            <a:custGeom>
              <a:avLst/>
              <a:gdLst>
                <a:gd name="T0" fmla="*/ 0 w 658"/>
                <a:gd name="T1" fmla="*/ 0 h 338"/>
                <a:gd name="T2" fmla="*/ 564 w 658"/>
                <a:gd name="T3" fmla="*/ 0 h 338"/>
                <a:gd name="T4" fmla="*/ 658 w 658"/>
                <a:gd name="T5" fmla="*/ 169 h 338"/>
                <a:gd name="T6" fmla="*/ 564 w 658"/>
                <a:gd name="T7" fmla="*/ 338 h 338"/>
                <a:gd name="T8" fmla="*/ 0 w 658"/>
                <a:gd name="T9" fmla="*/ 338 h 338"/>
                <a:gd name="T10" fmla="*/ 0 w 658"/>
                <a:gd name="T11" fmla="*/ 0 h 338"/>
              </a:gdLst>
              <a:ahLst/>
              <a:cxnLst>
                <a:cxn ang="0">
                  <a:pos x="T0" y="T1"/>
                </a:cxn>
                <a:cxn ang="0">
                  <a:pos x="T2" y="T3"/>
                </a:cxn>
                <a:cxn ang="0">
                  <a:pos x="T4" y="T5"/>
                </a:cxn>
                <a:cxn ang="0">
                  <a:pos x="T6" y="T7"/>
                </a:cxn>
                <a:cxn ang="0">
                  <a:pos x="T8" y="T9"/>
                </a:cxn>
                <a:cxn ang="0">
                  <a:pos x="T10" y="T11"/>
                </a:cxn>
              </a:cxnLst>
              <a:rect l="0" t="0" r="r" b="b"/>
              <a:pathLst>
                <a:path w="658" h="338">
                  <a:moveTo>
                    <a:pt x="0" y="0"/>
                  </a:moveTo>
                  <a:lnTo>
                    <a:pt x="564" y="0"/>
                  </a:lnTo>
                  <a:lnTo>
                    <a:pt x="658" y="169"/>
                  </a:lnTo>
                  <a:lnTo>
                    <a:pt x="564" y="338"/>
                  </a:lnTo>
                  <a:lnTo>
                    <a:pt x="0" y="338"/>
                  </a:lnTo>
                  <a:lnTo>
                    <a:pt x="0" y="0"/>
                  </a:lnTo>
                  <a:close/>
                </a:path>
              </a:pathLst>
            </a:custGeom>
            <a:grp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105" name="文本框 104"/>
            <p:cNvSpPr txBox="1"/>
            <p:nvPr/>
          </p:nvSpPr>
          <p:spPr>
            <a:xfrm>
              <a:off x="4175641" y="3566148"/>
              <a:ext cx="251908" cy="275846"/>
            </a:xfrm>
            <a:prstGeom prst="rect">
              <a:avLst/>
            </a:prstGeom>
            <a:grpFill/>
          </p:spPr>
          <p:txBody>
            <a:bodyPr wrap="none">
              <a:spAutoFit/>
            </a:bodyPr>
            <a:lstStyle/>
            <a:p>
              <a:pPr fontAlgn="auto">
                <a:spcBef>
                  <a:spcPts val="0"/>
                </a:spcBef>
                <a:spcAft>
                  <a:spcPts val="0"/>
                </a:spcAft>
                <a:buFontTx/>
                <a:buNone/>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2</a:t>
              </a:r>
            </a:p>
          </p:txBody>
        </p:sp>
      </p:grpSp>
      <p:grpSp>
        <p:nvGrpSpPr>
          <p:cNvPr id="9" name="组合 47"/>
          <p:cNvGrpSpPr/>
          <p:nvPr/>
        </p:nvGrpSpPr>
        <p:grpSpPr>
          <a:xfrm>
            <a:off x="1105144" y="3115491"/>
            <a:ext cx="2936706" cy="1558531"/>
            <a:chOff x="1110957" y="3074274"/>
            <a:chExt cx="2500016" cy="1282254"/>
          </a:xfrm>
          <a:solidFill>
            <a:srgbClr val="004E96"/>
          </a:solidFill>
        </p:grpSpPr>
        <p:sp>
          <p:nvSpPr>
            <p:cNvPr id="107" name="Freeform 9"/>
            <p:cNvSpPr/>
            <p:nvPr/>
          </p:nvSpPr>
          <p:spPr bwMode="auto">
            <a:xfrm>
              <a:off x="1110957"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1570C1"/>
            </a:solid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109" name="文本框 108"/>
            <p:cNvSpPr txBox="1"/>
            <p:nvPr/>
          </p:nvSpPr>
          <p:spPr>
            <a:xfrm>
              <a:off x="2068589" y="3545949"/>
              <a:ext cx="323804" cy="316596"/>
            </a:xfrm>
            <a:prstGeom prst="rect">
              <a:avLst/>
            </a:prstGeom>
            <a:noFill/>
          </p:spPr>
          <p:txBody>
            <a:bodyPr wrap="none">
              <a:spAutoFit/>
            </a:bodyPr>
            <a:lstStyle/>
            <a:p>
              <a:pPr fontAlgn="auto">
                <a:spcBef>
                  <a:spcPts val="0"/>
                </a:spcBef>
                <a:spcAft>
                  <a:spcPts val="0"/>
                </a:spcAft>
                <a:buFontTx/>
                <a:buNone/>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p>
          </p:txBody>
        </p:sp>
      </p:grpSp>
      <p:sp>
        <p:nvSpPr>
          <p:cNvPr id="110" name="TextBox 57"/>
          <p:cNvSpPr txBox="1"/>
          <p:nvPr/>
        </p:nvSpPr>
        <p:spPr bwMode="auto">
          <a:xfrm>
            <a:off x="1038225" y="2171700"/>
            <a:ext cx="2763838" cy="461963"/>
          </a:xfrm>
          <a:prstGeom prst="rect">
            <a:avLst/>
          </a:prstGeom>
          <a:noFill/>
        </p:spPr>
        <p:txBody>
          <a:bodyPr>
            <a:spAutoFit/>
          </a:bodyPr>
          <a:lstStyle/>
          <a:p>
            <a:pPr fontAlgn="auto">
              <a:lnSpc>
                <a:spcPct val="130000"/>
              </a:lnSpc>
              <a:spcBef>
                <a:spcPts val="0"/>
              </a:spcBef>
              <a:spcAft>
                <a:spcPts val="0"/>
              </a:spcAft>
              <a:buFontTx/>
              <a:buNone/>
              <a:defRPr/>
            </a:pPr>
            <a:r>
              <a:rPr lang="zh-CN" altLang="en-US" sz="1865" b="1" kern="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落实税收优惠支持政策</a:t>
            </a:r>
          </a:p>
        </p:txBody>
      </p:sp>
      <p:sp>
        <p:nvSpPr>
          <p:cNvPr id="111" name="TextBox 57"/>
          <p:cNvSpPr txBox="1"/>
          <p:nvPr/>
        </p:nvSpPr>
        <p:spPr bwMode="auto">
          <a:xfrm>
            <a:off x="3536950" y="4808538"/>
            <a:ext cx="3048000" cy="1325562"/>
          </a:xfrm>
          <a:prstGeom prst="rect">
            <a:avLst/>
          </a:prstGeom>
          <a:noFill/>
        </p:spPr>
        <p:txBody>
          <a:bodyPr>
            <a:spAutoFit/>
          </a:bodyPr>
          <a:lstStyle/>
          <a:p>
            <a:pPr fontAlgn="auto">
              <a:lnSpc>
                <a:spcPct val="150000"/>
              </a:lnSpc>
              <a:spcBef>
                <a:spcPts val="0"/>
              </a:spcBef>
              <a:spcAft>
                <a:spcPts val="0"/>
              </a:spcAft>
              <a:buFontTx/>
              <a:buNone/>
              <a:defRPr/>
            </a:pPr>
            <a:r>
              <a:rPr lang="zh-CN" altLang="en-US"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充分发挥政府投资基金作用，引导社会资本投入先进制造业重点领域和关键环节</a:t>
            </a:r>
          </a:p>
        </p:txBody>
      </p:sp>
      <p:sp>
        <p:nvSpPr>
          <p:cNvPr id="112" name="TextBox 57"/>
          <p:cNvSpPr txBox="1"/>
          <p:nvPr/>
        </p:nvSpPr>
        <p:spPr bwMode="auto">
          <a:xfrm>
            <a:off x="5415874" y="1803805"/>
            <a:ext cx="4080329" cy="1211678"/>
          </a:xfrm>
          <a:prstGeom prst="rect">
            <a:avLst/>
          </a:prstGeom>
          <a:noFill/>
        </p:spPr>
        <p:txBody>
          <a:bodyPr wrap="square">
            <a:spAutoFit/>
          </a:bodyPr>
          <a:lstStyle/>
          <a:p>
            <a:pPr fontAlgn="auto">
              <a:lnSpc>
                <a:spcPct val="130000"/>
              </a:lnSpc>
              <a:spcBef>
                <a:spcPts val="0"/>
              </a:spcBef>
              <a:spcAft>
                <a:spcPts val="0"/>
              </a:spcAft>
              <a:buFontTx/>
              <a:buNone/>
              <a:defRPr/>
            </a:pPr>
            <a:r>
              <a:rPr lang="zh-CN" altLang="en-US" sz="1865" b="1" kern="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专项资金预算安排适当增加额度，进一步优化整合现有省级资金，加大对先进制造业重大项目的</a:t>
            </a:r>
            <a:r>
              <a:rPr lang="zh-CN" altLang="en-US" sz="1865" b="1" kern="0"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支持力度</a:t>
            </a:r>
            <a:endParaRPr lang="zh-CN" altLang="en-US" sz="1865" b="1" kern="0"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3" name="TextBox 57"/>
          <p:cNvSpPr txBox="1"/>
          <p:nvPr/>
        </p:nvSpPr>
        <p:spPr bwMode="auto">
          <a:xfrm>
            <a:off x="8124825" y="4808538"/>
            <a:ext cx="3810000" cy="1325562"/>
          </a:xfrm>
          <a:prstGeom prst="rect">
            <a:avLst/>
          </a:prstGeom>
          <a:noFill/>
        </p:spPr>
        <p:txBody>
          <a:bodyPr>
            <a:spAutoFit/>
          </a:bodyPr>
          <a:lstStyle/>
          <a:p>
            <a:pPr fontAlgn="auto">
              <a:lnSpc>
                <a:spcPct val="150000"/>
              </a:lnSpc>
              <a:spcBef>
                <a:spcPts val="0"/>
              </a:spcBef>
              <a:spcAft>
                <a:spcPts val="0"/>
              </a:spcAft>
              <a:buFontTx/>
              <a:buNone/>
              <a:defRPr/>
            </a:pPr>
            <a:r>
              <a:rPr lang="zh-CN" altLang="en-US"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完善省级资金使用监管办法，加强对资金支持项目实施进展情况跟踪监督和绩效评价</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66675" y="2471738"/>
            <a:ext cx="5724525" cy="1655762"/>
          </a:xfrm>
          <a:prstGeom prst="rect">
            <a:avLst/>
          </a:prstGeom>
          <a:noFill/>
          <a:ln w="9525">
            <a:noFill/>
            <a:miter lim="800000"/>
            <a:headEnd/>
            <a:tailEnd/>
          </a:ln>
        </p:spPr>
        <p:txBody>
          <a:bodyPr wrap="none">
            <a:spAutoFit/>
          </a:bodyPr>
          <a:lstStyle/>
          <a:p>
            <a:pPr algn="ctr" eaLnBrk="0" hangingPunct="0">
              <a:lnSpc>
                <a:spcPct val="150000"/>
              </a:lnSpc>
            </a:pPr>
            <a:r>
              <a:rPr lang="zh-CN" altLang="en-US" sz="3600" b="1">
                <a:solidFill>
                  <a:srgbClr val="0070C0"/>
                </a:solidFill>
                <a:latin typeface="微软雅黑" pitchFamily="34" charset="-122"/>
                <a:ea typeface="微软雅黑" pitchFamily="34" charset="-122"/>
              </a:rPr>
              <a:t>任务一</a:t>
            </a:r>
            <a:endParaRPr lang="en-US" altLang="zh-CN" sz="3600" b="1">
              <a:solidFill>
                <a:srgbClr val="0070C0"/>
              </a:solidFill>
              <a:latin typeface="微软雅黑" pitchFamily="34" charset="-122"/>
              <a:ea typeface="微软雅黑" pitchFamily="34" charset="-122"/>
            </a:endParaRPr>
          </a:p>
          <a:p>
            <a:pPr algn="ctr" eaLnBrk="0" hangingPunct="0">
              <a:lnSpc>
                <a:spcPct val="150000"/>
              </a:lnSpc>
            </a:pPr>
            <a:r>
              <a:rPr lang="zh-CN" altLang="zh-CN" sz="3600" b="1">
                <a:solidFill>
                  <a:srgbClr val="0070C0"/>
                </a:solidFill>
                <a:latin typeface="微软雅黑" pitchFamily="34" charset="-122"/>
                <a:ea typeface="微软雅黑" pitchFamily="34" charset="-122"/>
              </a:rPr>
              <a:t>引导企业加快制造模式创新</a:t>
            </a:r>
            <a:endParaRPr lang="zh-CN" altLang="en-US" sz="3600" b="1">
              <a:solidFill>
                <a:srgbClr val="0070C0"/>
              </a:solidFill>
              <a:latin typeface="微软雅黑" pitchFamily="34" charset="-122"/>
              <a:ea typeface="微软雅黑"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43011"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43012" name="文本框 17"/>
          <p:cNvSpPr txBox="1">
            <a:spLocks noChangeArrowheads="1"/>
          </p:cNvSpPr>
          <p:nvPr/>
        </p:nvSpPr>
        <p:spPr bwMode="auto">
          <a:xfrm>
            <a:off x="19050" y="122238"/>
            <a:ext cx="6654800" cy="612775"/>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（二十二）鼓励企业多元化融资</a:t>
            </a:r>
          </a:p>
        </p:txBody>
      </p:sp>
      <p:sp>
        <p:nvSpPr>
          <p:cNvPr id="43013" name="TextBox 57"/>
          <p:cNvSpPr txBox="1">
            <a:spLocks noChangeArrowheads="1"/>
          </p:cNvSpPr>
          <p:nvPr/>
        </p:nvSpPr>
        <p:spPr bwMode="auto">
          <a:xfrm>
            <a:off x="6210300" y="1749425"/>
            <a:ext cx="5521325" cy="3324225"/>
          </a:xfrm>
          <a:prstGeom prst="rect">
            <a:avLst/>
          </a:prstGeom>
          <a:noFill/>
          <a:ln w="9525">
            <a:noFill/>
            <a:miter lim="800000"/>
            <a:headEnd/>
            <a:tailEnd/>
          </a:ln>
        </p:spPr>
        <p:txBody>
          <a:bodyPr>
            <a:spAutoFit/>
          </a:bodyPr>
          <a:lstStyle/>
          <a:p>
            <a:pPr eaLnBrk="0" hangingPunct="0">
              <a:lnSpc>
                <a:spcPct val="150000"/>
              </a:lnSpc>
              <a:spcBef>
                <a:spcPts val="500"/>
              </a:spcBef>
              <a:spcAft>
                <a:spcPts val="500"/>
              </a:spcAft>
            </a:pPr>
            <a:r>
              <a:rPr lang="zh-CN" altLang="en-US" sz="1400" b="1" dirty="0">
                <a:solidFill>
                  <a:srgbClr val="1570C1"/>
                </a:solidFill>
                <a:latin typeface="微软雅黑" pitchFamily="34" charset="-122"/>
                <a:ea typeface="微软雅黑" pitchFamily="34" charset="-122"/>
              </a:rPr>
              <a:t>鼓励银行业机构增加对制造业的信贷投放，逐步提高制造业贷款占全部贷款</a:t>
            </a:r>
            <a:r>
              <a:rPr lang="zh-CN" altLang="en-US" sz="1400" b="1" dirty="0" smtClean="0">
                <a:solidFill>
                  <a:srgbClr val="1570C1"/>
                </a:solidFill>
                <a:latin typeface="微软雅黑" pitchFamily="34" charset="-122"/>
                <a:ea typeface="微软雅黑" pitchFamily="34" charset="-122"/>
              </a:rPr>
              <a:t>比例。适当</a:t>
            </a:r>
            <a:r>
              <a:rPr lang="zh-CN" altLang="en-US" sz="1400" b="1" dirty="0">
                <a:solidFill>
                  <a:srgbClr val="1570C1"/>
                </a:solidFill>
                <a:latin typeface="微软雅黑" pitchFamily="34" charset="-122"/>
                <a:ea typeface="微软雅黑" pitchFamily="34" charset="-122"/>
              </a:rPr>
              <a:t>提高制造业中小微企业不良贷款容忍度，并实行单独</a:t>
            </a:r>
            <a:r>
              <a:rPr lang="zh-CN" altLang="en-US" sz="1400" b="1" dirty="0" smtClean="0">
                <a:solidFill>
                  <a:srgbClr val="1570C1"/>
                </a:solidFill>
                <a:latin typeface="微软雅黑" pitchFamily="34" charset="-122"/>
                <a:ea typeface="微软雅黑" pitchFamily="34" charset="-122"/>
              </a:rPr>
              <a:t>考核。鼓励</a:t>
            </a:r>
            <a:r>
              <a:rPr lang="zh-CN" altLang="en-US" sz="1400" b="1" dirty="0">
                <a:solidFill>
                  <a:srgbClr val="1570C1"/>
                </a:solidFill>
                <a:latin typeface="微软雅黑" pitchFamily="34" charset="-122"/>
                <a:ea typeface="微软雅黑" pitchFamily="34" charset="-122"/>
              </a:rPr>
              <a:t>有条件的地区建立风险补偿机制，推动保险机构开展制造业贷款保证保险</a:t>
            </a:r>
            <a:r>
              <a:rPr lang="zh-CN" altLang="en-US" sz="1400" b="1" dirty="0" smtClean="0">
                <a:solidFill>
                  <a:srgbClr val="1570C1"/>
                </a:solidFill>
                <a:latin typeface="微软雅黑" pitchFamily="34" charset="-122"/>
                <a:ea typeface="微软雅黑" pitchFamily="34" charset="-122"/>
              </a:rPr>
              <a:t>业务。支持市县政府</a:t>
            </a:r>
            <a:r>
              <a:rPr lang="zh-CN" altLang="en-US" sz="1400" b="1" dirty="0">
                <a:solidFill>
                  <a:srgbClr val="1570C1"/>
                </a:solidFill>
                <a:latin typeface="微软雅黑" pitchFamily="34" charset="-122"/>
                <a:ea typeface="微软雅黑" pitchFamily="34" charset="-122"/>
              </a:rPr>
              <a:t>出资设立公益性中小企业转贷平台，充实省级融资担保代偿补偿资金，缓解中小微制造企业融资</a:t>
            </a:r>
            <a:r>
              <a:rPr lang="zh-CN" altLang="en-US" sz="1400" b="1" dirty="0" smtClean="0">
                <a:solidFill>
                  <a:srgbClr val="1570C1"/>
                </a:solidFill>
                <a:latin typeface="微软雅黑" pitchFamily="34" charset="-122"/>
                <a:ea typeface="微软雅黑" pitchFamily="34" charset="-122"/>
              </a:rPr>
              <a:t>难题。支持</a:t>
            </a:r>
            <a:r>
              <a:rPr lang="zh-CN" altLang="en-US" sz="1400" b="1" dirty="0">
                <a:solidFill>
                  <a:srgbClr val="1570C1"/>
                </a:solidFill>
                <a:latin typeface="微软雅黑" pitchFamily="34" charset="-122"/>
                <a:ea typeface="微软雅黑" pitchFamily="34" charset="-122"/>
              </a:rPr>
              <a:t>南京、苏州开展产融合作试点并推广经验；继续探索完善外部“投贷联动”业务发展模式，提升科创企业信贷和“小微创业贷”投放</a:t>
            </a:r>
            <a:r>
              <a:rPr lang="zh-CN" altLang="en-US" sz="1400" b="1" dirty="0" smtClean="0">
                <a:solidFill>
                  <a:srgbClr val="1570C1"/>
                </a:solidFill>
                <a:latin typeface="微软雅黑" pitchFamily="34" charset="-122"/>
                <a:ea typeface="微软雅黑" pitchFamily="34" charset="-122"/>
              </a:rPr>
              <a:t>规模。支持</a:t>
            </a:r>
            <a:r>
              <a:rPr lang="zh-CN" altLang="en-US" sz="1400" b="1" dirty="0">
                <a:solidFill>
                  <a:srgbClr val="1570C1"/>
                </a:solidFill>
                <a:latin typeface="微软雅黑" pitchFamily="34" charset="-122"/>
                <a:ea typeface="微软雅黑" pitchFamily="34" charset="-122"/>
              </a:rPr>
              <a:t>企业境内外上市，发行各类债券，支持符合条件的企业通过贷款、发行债券等从境外</a:t>
            </a:r>
            <a:r>
              <a:rPr lang="zh-CN" altLang="en-US" sz="1400" b="1" dirty="0" smtClean="0">
                <a:solidFill>
                  <a:srgbClr val="1570C1"/>
                </a:solidFill>
                <a:latin typeface="微软雅黑" pitchFamily="34" charset="-122"/>
                <a:ea typeface="微软雅黑" pitchFamily="34" charset="-122"/>
              </a:rPr>
              <a:t>融资。发展</a:t>
            </a:r>
            <a:r>
              <a:rPr lang="zh-CN" altLang="en-US" sz="1400" b="1" dirty="0">
                <a:solidFill>
                  <a:srgbClr val="1570C1"/>
                </a:solidFill>
                <a:latin typeface="微软雅黑" pitchFamily="34" charset="-122"/>
                <a:ea typeface="微软雅黑" pitchFamily="34" charset="-122"/>
              </a:rPr>
              <a:t>股权投资基金，推动专精特新小巨人企业上市挂牌。</a:t>
            </a:r>
          </a:p>
        </p:txBody>
      </p:sp>
      <p:pic>
        <p:nvPicPr>
          <p:cNvPr id="43014" name="图片 9" descr="timg.jpg"/>
          <p:cNvPicPr>
            <a:picLocks noChangeAspect="1"/>
          </p:cNvPicPr>
          <p:nvPr/>
        </p:nvPicPr>
        <p:blipFill>
          <a:blip r:embed="rId2"/>
          <a:srcRect/>
          <a:stretch>
            <a:fillRect/>
          </a:stretch>
        </p:blipFill>
        <p:spPr bwMode="auto">
          <a:xfrm>
            <a:off x="225425" y="1709738"/>
            <a:ext cx="5718175" cy="343058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44035"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44036" name="文本框 17"/>
          <p:cNvSpPr txBox="1">
            <a:spLocks noChangeArrowheads="1"/>
          </p:cNvSpPr>
          <p:nvPr/>
        </p:nvSpPr>
        <p:spPr bwMode="auto">
          <a:xfrm>
            <a:off x="19050" y="122238"/>
            <a:ext cx="6592888" cy="612775"/>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（二十三）培育产业急需紧缺人才</a:t>
            </a:r>
          </a:p>
        </p:txBody>
      </p:sp>
      <p:sp>
        <p:nvSpPr>
          <p:cNvPr id="44037" name="TextBox 57"/>
          <p:cNvSpPr txBox="1">
            <a:spLocks noChangeArrowheads="1"/>
          </p:cNvSpPr>
          <p:nvPr/>
        </p:nvSpPr>
        <p:spPr bwMode="auto">
          <a:xfrm>
            <a:off x="5927725" y="1668463"/>
            <a:ext cx="6026150" cy="3402012"/>
          </a:xfrm>
          <a:prstGeom prst="rect">
            <a:avLst/>
          </a:prstGeom>
          <a:noFill/>
          <a:ln w="9525">
            <a:noFill/>
            <a:miter lim="800000"/>
            <a:headEnd/>
            <a:tailEnd/>
          </a:ln>
        </p:spPr>
        <p:txBody>
          <a:bodyPr>
            <a:spAutoFit/>
          </a:bodyPr>
          <a:lstStyle/>
          <a:p>
            <a:pPr eaLnBrk="0" hangingPunct="0">
              <a:lnSpc>
                <a:spcPct val="150000"/>
              </a:lnSpc>
              <a:spcBef>
                <a:spcPts val="300"/>
              </a:spcBef>
              <a:spcAft>
                <a:spcPts val="300"/>
              </a:spcAft>
            </a:pPr>
            <a:r>
              <a:rPr lang="zh-CN" altLang="en-US" sz="1400" b="1" dirty="0">
                <a:solidFill>
                  <a:srgbClr val="00B0F0"/>
                </a:solidFill>
                <a:latin typeface="微软雅黑" pitchFamily="34" charset="-122"/>
                <a:ea typeface="微软雅黑" pitchFamily="34" charset="-122"/>
              </a:rPr>
              <a:t>实施制造业领军人才集聚计划，推动建设全球先进制造业领军人才地图和国外引才引智</a:t>
            </a:r>
            <a:r>
              <a:rPr lang="zh-CN" altLang="en-US" sz="1400" b="1" dirty="0" smtClean="0">
                <a:solidFill>
                  <a:srgbClr val="00B0F0"/>
                </a:solidFill>
                <a:latin typeface="微软雅黑" pitchFamily="34" charset="-122"/>
                <a:ea typeface="微软雅黑" pitchFamily="34" charset="-122"/>
              </a:rPr>
              <a:t>工作站。建立</a:t>
            </a:r>
            <a:r>
              <a:rPr lang="zh-CN" altLang="en-US" sz="1400" b="1" dirty="0">
                <a:solidFill>
                  <a:srgbClr val="00B0F0"/>
                </a:solidFill>
                <a:latin typeface="微软雅黑" pitchFamily="34" charset="-122"/>
                <a:ea typeface="微软雅黑" pitchFamily="34" charset="-122"/>
              </a:rPr>
              <a:t>高层次急需紧缺人才职称直聘绿色</a:t>
            </a:r>
            <a:r>
              <a:rPr lang="zh-CN" altLang="en-US" sz="1400" b="1" dirty="0" smtClean="0">
                <a:solidFill>
                  <a:srgbClr val="00B0F0"/>
                </a:solidFill>
                <a:latin typeface="微软雅黑" pitchFamily="34" charset="-122"/>
                <a:ea typeface="微软雅黑" pitchFamily="34" charset="-122"/>
              </a:rPr>
              <a:t>通道。实施</a:t>
            </a:r>
            <a:r>
              <a:rPr lang="zh-CN" altLang="en-US" sz="1400" b="1" dirty="0">
                <a:solidFill>
                  <a:srgbClr val="00B0F0"/>
                </a:solidFill>
                <a:latin typeface="微软雅黑" pitchFamily="34" charset="-122"/>
                <a:ea typeface="微软雅黑" pitchFamily="34" charset="-122"/>
              </a:rPr>
              <a:t>科技企业家培育、职业经理人培养、经营管理人才素质提升、专业技术人才知识更新培训专项</a:t>
            </a:r>
            <a:r>
              <a:rPr lang="zh-CN" altLang="en-US" sz="1400" b="1" dirty="0" smtClean="0">
                <a:solidFill>
                  <a:srgbClr val="00B0F0"/>
                </a:solidFill>
                <a:latin typeface="微软雅黑" pitchFamily="34" charset="-122"/>
                <a:ea typeface="微软雅黑" pitchFamily="34" charset="-122"/>
              </a:rPr>
              <a:t>工程。依托</a:t>
            </a:r>
            <a:r>
              <a:rPr lang="zh-CN" altLang="en-US" sz="1400" b="1" dirty="0">
                <a:solidFill>
                  <a:srgbClr val="00B0F0"/>
                </a:solidFill>
                <a:latin typeface="微软雅黑" pitchFamily="34" charset="-122"/>
                <a:ea typeface="微软雅黑" pitchFamily="34" charset="-122"/>
              </a:rPr>
              <a:t>引才聚才载体平台，吸引世界水平的人才来江苏创新创业，注重选拔制造业领域享受政府特殊津贴专家和江苏省有突出贡献中青年</a:t>
            </a:r>
            <a:r>
              <a:rPr lang="zh-CN" altLang="en-US" sz="1400" b="1" dirty="0" smtClean="0">
                <a:solidFill>
                  <a:srgbClr val="00B0F0"/>
                </a:solidFill>
                <a:latin typeface="微软雅黑" pitchFamily="34" charset="-122"/>
                <a:ea typeface="微软雅黑" pitchFamily="34" charset="-122"/>
              </a:rPr>
              <a:t>专家。对</a:t>
            </a:r>
            <a:r>
              <a:rPr lang="zh-CN" altLang="en-US" sz="1400" b="1" dirty="0">
                <a:solidFill>
                  <a:srgbClr val="00B0F0"/>
                </a:solidFill>
                <a:latin typeface="微软雅黑" pitchFamily="34" charset="-122"/>
                <a:ea typeface="微软雅黑" pitchFamily="34" charset="-122"/>
              </a:rPr>
              <a:t>引进的高层次人才，给予优惠支持，提供优质高效的生活服务，妥善帮助解决生活</a:t>
            </a:r>
            <a:r>
              <a:rPr lang="zh-CN" altLang="en-US" sz="1400" b="1" dirty="0" smtClean="0">
                <a:solidFill>
                  <a:srgbClr val="00B0F0"/>
                </a:solidFill>
                <a:latin typeface="微软雅黑" pitchFamily="34" charset="-122"/>
                <a:ea typeface="微软雅黑" pitchFamily="34" charset="-122"/>
              </a:rPr>
              <a:t>问题。探索</a:t>
            </a:r>
            <a:r>
              <a:rPr lang="zh-CN" altLang="en-US" sz="1400" b="1" dirty="0">
                <a:solidFill>
                  <a:srgbClr val="00B0F0"/>
                </a:solidFill>
                <a:latin typeface="微软雅黑" pitchFamily="34" charset="-122"/>
                <a:ea typeface="微软雅黑" pitchFamily="34" charset="-122"/>
              </a:rPr>
              <a:t>“人才+技术+项目”战略合作新</a:t>
            </a:r>
            <a:r>
              <a:rPr lang="zh-CN" altLang="en-US" sz="1400" b="1" dirty="0" smtClean="0">
                <a:solidFill>
                  <a:srgbClr val="00B0F0"/>
                </a:solidFill>
                <a:latin typeface="微软雅黑" pitchFamily="34" charset="-122"/>
                <a:ea typeface="微软雅黑" pitchFamily="34" charset="-122"/>
              </a:rPr>
              <a:t>模式。实施</a:t>
            </a:r>
            <a:r>
              <a:rPr lang="zh-CN" altLang="en-US" sz="1400" b="1" dirty="0">
                <a:solidFill>
                  <a:srgbClr val="00B0F0"/>
                </a:solidFill>
                <a:latin typeface="微软雅黑" pitchFamily="34" charset="-122"/>
                <a:ea typeface="微软雅黑" pitchFamily="34" charset="-122"/>
              </a:rPr>
              <a:t>产业技能大师培育计划，制定高技能人才和工程技术人才职业发展贯通办法，培养造就先进制造业技能</a:t>
            </a:r>
            <a:r>
              <a:rPr lang="zh-CN" altLang="en-US" sz="1400" b="1" dirty="0" smtClean="0">
                <a:solidFill>
                  <a:srgbClr val="00B0F0"/>
                </a:solidFill>
                <a:latin typeface="微软雅黑" pitchFamily="34" charset="-122"/>
                <a:ea typeface="微软雅黑" pitchFamily="34" charset="-122"/>
              </a:rPr>
              <a:t>大军。推进</a:t>
            </a:r>
            <a:r>
              <a:rPr lang="zh-CN" altLang="en-US" sz="1400" b="1" dirty="0">
                <a:solidFill>
                  <a:srgbClr val="00B0F0"/>
                </a:solidFill>
                <a:latin typeface="微软雅黑" pitchFamily="34" charset="-122"/>
                <a:ea typeface="微软雅黑" pitchFamily="34" charset="-122"/>
              </a:rPr>
              <a:t>企业新型学徒制和现代学徒制</a:t>
            </a:r>
            <a:r>
              <a:rPr lang="zh-CN" altLang="en-US" sz="1400" b="1" dirty="0" smtClean="0">
                <a:solidFill>
                  <a:srgbClr val="00B0F0"/>
                </a:solidFill>
                <a:latin typeface="微软雅黑" pitchFamily="34" charset="-122"/>
                <a:ea typeface="微软雅黑" pitchFamily="34" charset="-122"/>
              </a:rPr>
              <a:t>试点。</a:t>
            </a:r>
            <a:endParaRPr lang="zh-CN" altLang="en-US" sz="1400" b="1" dirty="0">
              <a:solidFill>
                <a:srgbClr val="00B0F0"/>
              </a:solidFill>
              <a:latin typeface="微软雅黑" pitchFamily="34" charset="-122"/>
              <a:ea typeface="微软雅黑" pitchFamily="34" charset="-122"/>
            </a:endParaRPr>
          </a:p>
        </p:txBody>
      </p:sp>
      <p:pic>
        <p:nvPicPr>
          <p:cNvPr id="44038" name="图片 9" descr="timg (1).jpg"/>
          <p:cNvPicPr>
            <a:picLocks noChangeAspect="1"/>
          </p:cNvPicPr>
          <p:nvPr/>
        </p:nvPicPr>
        <p:blipFill>
          <a:blip r:embed="rId2"/>
          <a:srcRect/>
          <a:stretch>
            <a:fillRect/>
          </a:stretch>
        </p:blipFill>
        <p:spPr bwMode="auto">
          <a:xfrm>
            <a:off x="233363" y="1695450"/>
            <a:ext cx="5673725" cy="337978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1"/>
          <p:cNvSpPr>
            <a:spLocks noChangeArrowheads="1"/>
          </p:cNvSpPr>
          <p:nvPr/>
        </p:nvSpPr>
        <p:spPr bwMode="auto">
          <a:xfrm>
            <a:off x="93663" y="2471738"/>
            <a:ext cx="5670550" cy="1736725"/>
          </a:xfrm>
          <a:prstGeom prst="rect">
            <a:avLst/>
          </a:prstGeom>
          <a:noFill/>
          <a:ln w="9525">
            <a:noFill/>
            <a:miter lim="800000"/>
            <a:headEnd/>
            <a:tailEnd/>
          </a:ln>
        </p:spPr>
        <p:txBody>
          <a:bodyPr wrap="none">
            <a:spAutoFit/>
          </a:bodyPr>
          <a:lstStyle/>
          <a:p>
            <a:pPr algn="ctr" eaLnBrk="0" hangingPunct="0">
              <a:lnSpc>
                <a:spcPct val="150000"/>
              </a:lnSpc>
            </a:pPr>
            <a:r>
              <a:rPr lang="zh-CN" altLang="en-US" sz="3600" b="1">
                <a:solidFill>
                  <a:srgbClr val="0070C0"/>
                </a:solidFill>
                <a:latin typeface="微软雅黑" pitchFamily="34" charset="-122"/>
                <a:ea typeface="微软雅黑" pitchFamily="34" charset="-122"/>
              </a:rPr>
              <a:t>任务七</a:t>
            </a:r>
          </a:p>
          <a:p>
            <a:pPr algn="ctr" eaLnBrk="0" hangingPunct="0">
              <a:lnSpc>
                <a:spcPct val="150000"/>
              </a:lnSpc>
            </a:pPr>
            <a:r>
              <a:rPr lang="zh-CN" altLang="en-US" sz="3600" b="1">
                <a:solidFill>
                  <a:srgbClr val="0070C0"/>
                </a:solidFill>
                <a:latin typeface="微软雅黑" pitchFamily="34" charset="-122"/>
                <a:ea typeface="微软雅黑" pitchFamily="34" charset="-122"/>
              </a:rPr>
              <a:t>提升实体经济发展服务效能</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46083"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46084" name="文本框 17"/>
          <p:cNvSpPr txBox="1">
            <a:spLocks noChangeArrowheads="1"/>
          </p:cNvSpPr>
          <p:nvPr/>
        </p:nvSpPr>
        <p:spPr bwMode="auto">
          <a:xfrm>
            <a:off x="19050" y="122238"/>
            <a:ext cx="6592888" cy="612775"/>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（二十四）营造公平竞争环境</a:t>
            </a:r>
          </a:p>
        </p:txBody>
      </p:sp>
      <p:sp>
        <p:nvSpPr>
          <p:cNvPr id="46085" name="TextBox 57"/>
          <p:cNvSpPr txBox="1">
            <a:spLocks noChangeArrowheads="1"/>
          </p:cNvSpPr>
          <p:nvPr/>
        </p:nvSpPr>
        <p:spPr bwMode="auto">
          <a:xfrm>
            <a:off x="396875" y="1295400"/>
            <a:ext cx="4956175" cy="4254500"/>
          </a:xfrm>
          <a:prstGeom prst="rect">
            <a:avLst/>
          </a:prstGeom>
          <a:noFill/>
          <a:ln w="9525">
            <a:noFill/>
            <a:miter lim="800000"/>
            <a:headEnd/>
            <a:tailEnd/>
          </a:ln>
        </p:spPr>
        <p:txBody>
          <a:bodyPr>
            <a:spAutoFit/>
          </a:bodyPr>
          <a:lstStyle/>
          <a:p>
            <a:pPr eaLnBrk="0" hangingPunct="0">
              <a:lnSpc>
                <a:spcPct val="150000"/>
              </a:lnSpc>
              <a:spcBef>
                <a:spcPts val="500"/>
              </a:spcBef>
              <a:spcAft>
                <a:spcPts val="500"/>
              </a:spcAft>
            </a:pPr>
            <a:r>
              <a:rPr lang="zh-CN" altLang="en-US" sz="1400" b="1" dirty="0">
                <a:solidFill>
                  <a:srgbClr val="1570C1"/>
                </a:solidFill>
                <a:latin typeface="微软雅黑" pitchFamily="34" charset="-122"/>
                <a:ea typeface="微软雅黑" pitchFamily="34" charset="-122"/>
              </a:rPr>
              <a:t>深化放管服改革，清理规范涉审中介，实现省级部门对国家鼓励类、允许类制造企业投资项目</a:t>
            </a:r>
            <a:r>
              <a:rPr lang="zh-CN" altLang="en-US" sz="1400" b="1" dirty="0" smtClean="0">
                <a:solidFill>
                  <a:srgbClr val="1570C1"/>
                </a:solidFill>
                <a:latin typeface="微软雅黑" pitchFamily="34" charset="-122"/>
                <a:ea typeface="微软雅黑" pitchFamily="34" charset="-122"/>
              </a:rPr>
              <a:t>“不再审批”。外商</a:t>
            </a:r>
            <a:r>
              <a:rPr lang="zh-CN" altLang="en-US" sz="1400" b="1" dirty="0">
                <a:solidFill>
                  <a:srgbClr val="1570C1"/>
                </a:solidFill>
                <a:latin typeface="微软雅黑" pitchFamily="34" charset="-122"/>
                <a:ea typeface="微软雅黑" pitchFamily="34" charset="-122"/>
              </a:rPr>
              <a:t>投资企业和内资企业同等适用支持先进制造业发展的政策</a:t>
            </a:r>
            <a:r>
              <a:rPr lang="zh-CN" altLang="en-US" sz="1400" b="1" dirty="0" smtClean="0">
                <a:solidFill>
                  <a:srgbClr val="1570C1"/>
                </a:solidFill>
                <a:latin typeface="微软雅黑" pitchFamily="34" charset="-122"/>
                <a:ea typeface="微软雅黑" pitchFamily="34" charset="-122"/>
              </a:rPr>
              <a:t>措施。推进</a:t>
            </a:r>
            <a:r>
              <a:rPr lang="zh-CN" altLang="en-US" sz="1400" b="1" dirty="0">
                <a:solidFill>
                  <a:srgbClr val="1570C1"/>
                </a:solidFill>
                <a:latin typeface="微软雅黑" pitchFamily="34" charset="-122"/>
                <a:ea typeface="微软雅黑" pitchFamily="34" charset="-122"/>
              </a:rPr>
              <a:t>政务服务“一张网”建设，实现部门数据互联共享，推动政务服务信息向社会</a:t>
            </a:r>
            <a:r>
              <a:rPr lang="zh-CN" altLang="en-US" sz="1400" b="1" dirty="0" smtClean="0">
                <a:solidFill>
                  <a:srgbClr val="1570C1"/>
                </a:solidFill>
                <a:latin typeface="微软雅黑" pitchFamily="34" charset="-122"/>
                <a:ea typeface="微软雅黑" pitchFamily="34" charset="-122"/>
              </a:rPr>
              <a:t>开放。推进</a:t>
            </a:r>
            <a:r>
              <a:rPr lang="zh-CN" altLang="en-US" sz="1400" b="1" dirty="0">
                <a:solidFill>
                  <a:srgbClr val="1570C1"/>
                </a:solidFill>
                <a:latin typeface="微软雅黑" pitchFamily="34" charset="-122"/>
                <a:ea typeface="微软雅黑" pitchFamily="34" charset="-122"/>
              </a:rPr>
              <a:t>盐城市、宿迁市、盱眙县、江宁区“零土地”技术改造项目承诺验收制度试行工作并在全省</a:t>
            </a:r>
            <a:r>
              <a:rPr lang="zh-CN" altLang="en-US" sz="1400" b="1" dirty="0" smtClean="0">
                <a:solidFill>
                  <a:srgbClr val="1570C1"/>
                </a:solidFill>
                <a:latin typeface="微软雅黑" pitchFamily="34" charset="-122"/>
                <a:ea typeface="微软雅黑" pitchFamily="34" charset="-122"/>
              </a:rPr>
              <a:t>推广。分</a:t>
            </a:r>
            <a:r>
              <a:rPr lang="zh-CN" altLang="en-US" sz="1400" b="1" dirty="0">
                <a:solidFill>
                  <a:srgbClr val="1570C1"/>
                </a:solidFill>
                <a:latin typeface="微软雅黑" pitchFamily="34" charset="-122"/>
                <a:ea typeface="微软雅黑" pitchFamily="34" charset="-122"/>
              </a:rPr>
              <a:t>领域、分行业制定事中事后监督管理办法，加强对法律法规赋予的监管事项、产业政策明确的调控事项、创新发展需要的服务事项等有效监督</a:t>
            </a:r>
            <a:r>
              <a:rPr lang="zh-CN" altLang="en-US" sz="1400" b="1" dirty="0" smtClean="0">
                <a:solidFill>
                  <a:srgbClr val="1570C1"/>
                </a:solidFill>
                <a:latin typeface="微软雅黑" pitchFamily="34" charset="-122"/>
                <a:ea typeface="微软雅黑" pitchFamily="34" charset="-122"/>
              </a:rPr>
              <a:t>管理。建立</a:t>
            </a:r>
            <a:r>
              <a:rPr lang="zh-CN" altLang="en-US" sz="1400" b="1" dirty="0">
                <a:solidFill>
                  <a:srgbClr val="1570C1"/>
                </a:solidFill>
                <a:latin typeface="微软雅黑" pitchFamily="34" charset="-122"/>
                <a:ea typeface="微软雅黑" pitchFamily="34" charset="-122"/>
              </a:rPr>
              <a:t>以信用为基础的综合监管执法体系，打击侵犯知识产权、假冒伪劣和违法生产</a:t>
            </a:r>
            <a:r>
              <a:rPr lang="zh-CN" altLang="en-US" sz="1400" b="1" dirty="0" smtClean="0">
                <a:solidFill>
                  <a:srgbClr val="1570C1"/>
                </a:solidFill>
                <a:latin typeface="微软雅黑" pitchFamily="34" charset="-122"/>
                <a:ea typeface="微软雅黑" pitchFamily="34" charset="-122"/>
              </a:rPr>
              <a:t>行为。加强</a:t>
            </a:r>
            <a:r>
              <a:rPr lang="zh-CN" altLang="en-US" sz="1400" b="1" dirty="0">
                <a:solidFill>
                  <a:srgbClr val="1570C1"/>
                </a:solidFill>
                <a:latin typeface="微软雅黑" pitchFamily="34" charset="-122"/>
                <a:ea typeface="微软雅黑" pitchFamily="34" charset="-122"/>
              </a:rPr>
              <a:t>企业法治、信用与社会责任建设，对信用度高的企业减少相关抽查频次，每年评选一批先进企业和优秀企业家，对先进企业在相关方面给予加分和倾斜</a:t>
            </a:r>
            <a:r>
              <a:rPr lang="zh-CN" altLang="en-US" sz="1400" b="1" dirty="0" smtClean="0">
                <a:solidFill>
                  <a:srgbClr val="1570C1"/>
                </a:solidFill>
                <a:latin typeface="微软雅黑" pitchFamily="34" charset="-122"/>
                <a:ea typeface="微软雅黑" pitchFamily="34" charset="-122"/>
              </a:rPr>
              <a:t>支持。</a:t>
            </a:r>
            <a:endParaRPr lang="zh-CN" altLang="en-US" sz="1400" b="1" dirty="0">
              <a:solidFill>
                <a:srgbClr val="1570C1"/>
              </a:solidFill>
              <a:latin typeface="微软雅黑" pitchFamily="34" charset="-122"/>
              <a:ea typeface="微软雅黑" pitchFamily="34" charset="-122"/>
            </a:endParaRPr>
          </a:p>
        </p:txBody>
      </p:sp>
      <p:pic>
        <p:nvPicPr>
          <p:cNvPr id="46086" name="图片 10" descr="timg (3).jpg"/>
          <p:cNvPicPr>
            <a:picLocks noChangeAspect="1"/>
          </p:cNvPicPr>
          <p:nvPr/>
        </p:nvPicPr>
        <p:blipFill>
          <a:blip r:embed="rId2"/>
          <a:srcRect/>
          <a:stretch>
            <a:fillRect/>
          </a:stretch>
        </p:blipFill>
        <p:spPr bwMode="auto">
          <a:xfrm>
            <a:off x="5411788" y="1416050"/>
            <a:ext cx="6475412" cy="39814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47107"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47108" name="文本框 17"/>
          <p:cNvSpPr txBox="1">
            <a:spLocks noChangeArrowheads="1"/>
          </p:cNvSpPr>
          <p:nvPr/>
        </p:nvSpPr>
        <p:spPr bwMode="auto">
          <a:xfrm>
            <a:off x="19050" y="122238"/>
            <a:ext cx="6592888" cy="612775"/>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（二十五）降低企业运营成本</a:t>
            </a:r>
          </a:p>
        </p:txBody>
      </p:sp>
      <p:sp>
        <p:nvSpPr>
          <p:cNvPr id="29" name="Freeform 5"/>
          <p:cNvSpPr/>
          <p:nvPr/>
        </p:nvSpPr>
        <p:spPr bwMode="auto">
          <a:xfrm>
            <a:off x="2314575" y="3495675"/>
            <a:ext cx="528638" cy="889000"/>
          </a:xfrm>
          <a:custGeom>
            <a:avLst/>
            <a:gdLst>
              <a:gd name="T0" fmla="*/ 69 w 75"/>
              <a:gd name="T1" fmla="*/ 1 h 126"/>
              <a:gd name="T2" fmla="*/ 65 w 75"/>
              <a:gd name="T3" fmla="*/ 0 h 126"/>
              <a:gd name="T4" fmla="*/ 8 w 75"/>
              <a:gd name="T5" fmla="*/ 0 h 126"/>
              <a:gd name="T6" fmla="*/ 2 w 75"/>
              <a:gd name="T7" fmla="*/ 4 h 126"/>
              <a:gd name="T8" fmla="*/ 0 w 75"/>
              <a:gd name="T9" fmla="*/ 8 h 126"/>
              <a:gd name="T10" fmla="*/ 0 w 75"/>
              <a:gd name="T11" fmla="*/ 9 h 126"/>
              <a:gd name="T12" fmla="*/ 0 w 75"/>
              <a:gd name="T13" fmla="*/ 11 h 126"/>
              <a:gd name="T14" fmla="*/ 0 w 75"/>
              <a:gd name="T15" fmla="*/ 57 h 126"/>
              <a:gd name="T16" fmla="*/ 6 w 75"/>
              <a:gd name="T17" fmla="*/ 63 h 126"/>
              <a:gd name="T18" fmla="*/ 12 w 75"/>
              <a:gd name="T19" fmla="*/ 57 h 126"/>
              <a:gd name="T20" fmla="*/ 12 w 75"/>
              <a:gd name="T21" fmla="*/ 20 h 126"/>
              <a:gd name="T22" fmla="*/ 16 w 75"/>
              <a:gd name="T23" fmla="*/ 20 h 126"/>
              <a:gd name="T24" fmla="*/ 16 w 75"/>
              <a:gd name="T25" fmla="*/ 65 h 126"/>
              <a:gd name="T26" fmla="*/ 16 w 75"/>
              <a:gd name="T27" fmla="*/ 66 h 126"/>
              <a:gd name="T28" fmla="*/ 16 w 75"/>
              <a:gd name="T29" fmla="*/ 67 h 126"/>
              <a:gd name="T30" fmla="*/ 16 w 75"/>
              <a:gd name="T31" fmla="*/ 118 h 126"/>
              <a:gd name="T32" fmla="*/ 24 w 75"/>
              <a:gd name="T33" fmla="*/ 126 h 126"/>
              <a:gd name="T34" fmla="*/ 33 w 75"/>
              <a:gd name="T35" fmla="*/ 118 h 126"/>
              <a:gd name="T36" fmla="*/ 33 w 75"/>
              <a:gd name="T37" fmla="*/ 74 h 126"/>
              <a:gd name="T38" fmla="*/ 42 w 75"/>
              <a:gd name="T39" fmla="*/ 74 h 126"/>
              <a:gd name="T40" fmla="*/ 42 w 75"/>
              <a:gd name="T41" fmla="*/ 118 h 126"/>
              <a:gd name="T42" fmla="*/ 51 w 75"/>
              <a:gd name="T43" fmla="*/ 126 h 126"/>
              <a:gd name="T44" fmla="*/ 60 w 75"/>
              <a:gd name="T45" fmla="*/ 118 h 126"/>
              <a:gd name="T46" fmla="*/ 60 w 75"/>
              <a:gd name="T47" fmla="*/ 67 h 126"/>
              <a:gd name="T48" fmla="*/ 60 w 75"/>
              <a:gd name="T49" fmla="*/ 66 h 126"/>
              <a:gd name="T50" fmla="*/ 60 w 75"/>
              <a:gd name="T51" fmla="*/ 65 h 126"/>
              <a:gd name="T52" fmla="*/ 60 w 75"/>
              <a:gd name="T53" fmla="*/ 20 h 126"/>
              <a:gd name="T54" fmla="*/ 63 w 75"/>
              <a:gd name="T55" fmla="*/ 20 h 126"/>
              <a:gd name="T56" fmla="*/ 63 w 75"/>
              <a:gd name="T57" fmla="*/ 56 h 126"/>
              <a:gd name="T58" fmla="*/ 69 w 75"/>
              <a:gd name="T59" fmla="*/ 62 h 126"/>
              <a:gd name="T60" fmla="*/ 75 w 75"/>
              <a:gd name="T61" fmla="*/ 56 h 126"/>
              <a:gd name="T62" fmla="*/ 75 w 75"/>
              <a:gd name="T63" fmla="*/ 7 h 126"/>
              <a:gd name="T64" fmla="*/ 69 w 75"/>
              <a:gd name="T65"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26">
                <a:moveTo>
                  <a:pt x="69" y="1"/>
                </a:moveTo>
                <a:cubicBezTo>
                  <a:pt x="68" y="1"/>
                  <a:pt x="67" y="0"/>
                  <a:pt x="65" y="0"/>
                </a:cubicBezTo>
                <a:cubicBezTo>
                  <a:pt x="8" y="0"/>
                  <a:pt x="8" y="0"/>
                  <a:pt x="8" y="0"/>
                </a:cubicBezTo>
                <a:cubicBezTo>
                  <a:pt x="6" y="0"/>
                  <a:pt x="3" y="2"/>
                  <a:pt x="2" y="4"/>
                </a:cubicBezTo>
                <a:cubicBezTo>
                  <a:pt x="0" y="5"/>
                  <a:pt x="0" y="6"/>
                  <a:pt x="0" y="8"/>
                </a:cubicBezTo>
                <a:cubicBezTo>
                  <a:pt x="0" y="9"/>
                  <a:pt x="0" y="9"/>
                  <a:pt x="0" y="9"/>
                </a:cubicBezTo>
                <a:cubicBezTo>
                  <a:pt x="0" y="11"/>
                  <a:pt x="0" y="11"/>
                  <a:pt x="0" y="11"/>
                </a:cubicBezTo>
                <a:cubicBezTo>
                  <a:pt x="0" y="57"/>
                  <a:pt x="0" y="57"/>
                  <a:pt x="0" y="57"/>
                </a:cubicBezTo>
                <a:cubicBezTo>
                  <a:pt x="0" y="60"/>
                  <a:pt x="2" y="63"/>
                  <a:pt x="6" y="63"/>
                </a:cubicBezTo>
                <a:cubicBezTo>
                  <a:pt x="9" y="63"/>
                  <a:pt x="12" y="60"/>
                  <a:pt x="12" y="57"/>
                </a:cubicBezTo>
                <a:cubicBezTo>
                  <a:pt x="12" y="20"/>
                  <a:pt x="12" y="20"/>
                  <a:pt x="12" y="20"/>
                </a:cubicBezTo>
                <a:cubicBezTo>
                  <a:pt x="16" y="20"/>
                  <a:pt x="16" y="20"/>
                  <a:pt x="16" y="20"/>
                </a:cubicBezTo>
                <a:cubicBezTo>
                  <a:pt x="16" y="65"/>
                  <a:pt x="16" y="65"/>
                  <a:pt x="16" y="65"/>
                </a:cubicBezTo>
                <a:cubicBezTo>
                  <a:pt x="16" y="65"/>
                  <a:pt x="16" y="66"/>
                  <a:pt x="16" y="66"/>
                </a:cubicBezTo>
                <a:cubicBezTo>
                  <a:pt x="16" y="66"/>
                  <a:pt x="16" y="67"/>
                  <a:pt x="16" y="67"/>
                </a:cubicBezTo>
                <a:cubicBezTo>
                  <a:pt x="16" y="118"/>
                  <a:pt x="16" y="118"/>
                  <a:pt x="16" y="118"/>
                </a:cubicBezTo>
                <a:cubicBezTo>
                  <a:pt x="16" y="123"/>
                  <a:pt x="20" y="126"/>
                  <a:pt x="24" y="126"/>
                </a:cubicBezTo>
                <a:cubicBezTo>
                  <a:pt x="29" y="126"/>
                  <a:pt x="33" y="123"/>
                  <a:pt x="33" y="118"/>
                </a:cubicBezTo>
                <a:cubicBezTo>
                  <a:pt x="33" y="74"/>
                  <a:pt x="33" y="74"/>
                  <a:pt x="33" y="74"/>
                </a:cubicBezTo>
                <a:cubicBezTo>
                  <a:pt x="42" y="74"/>
                  <a:pt x="42" y="74"/>
                  <a:pt x="42" y="74"/>
                </a:cubicBezTo>
                <a:cubicBezTo>
                  <a:pt x="42" y="118"/>
                  <a:pt x="42" y="118"/>
                  <a:pt x="42" y="118"/>
                </a:cubicBezTo>
                <a:cubicBezTo>
                  <a:pt x="42" y="123"/>
                  <a:pt x="46" y="126"/>
                  <a:pt x="51" y="126"/>
                </a:cubicBezTo>
                <a:cubicBezTo>
                  <a:pt x="56" y="126"/>
                  <a:pt x="60" y="123"/>
                  <a:pt x="60" y="118"/>
                </a:cubicBezTo>
                <a:cubicBezTo>
                  <a:pt x="60" y="67"/>
                  <a:pt x="60" y="67"/>
                  <a:pt x="60" y="67"/>
                </a:cubicBezTo>
                <a:cubicBezTo>
                  <a:pt x="60" y="66"/>
                  <a:pt x="60" y="66"/>
                  <a:pt x="60" y="66"/>
                </a:cubicBezTo>
                <a:cubicBezTo>
                  <a:pt x="60" y="66"/>
                  <a:pt x="60" y="65"/>
                  <a:pt x="60" y="65"/>
                </a:cubicBezTo>
                <a:cubicBezTo>
                  <a:pt x="60" y="20"/>
                  <a:pt x="60" y="20"/>
                  <a:pt x="60" y="20"/>
                </a:cubicBezTo>
                <a:cubicBezTo>
                  <a:pt x="63" y="20"/>
                  <a:pt x="63" y="20"/>
                  <a:pt x="63" y="20"/>
                </a:cubicBezTo>
                <a:cubicBezTo>
                  <a:pt x="63" y="56"/>
                  <a:pt x="63" y="56"/>
                  <a:pt x="63" y="56"/>
                </a:cubicBezTo>
                <a:cubicBezTo>
                  <a:pt x="63" y="60"/>
                  <a:pt x="66" y="62"/>
                  <a:pt x="69" y="62"/>
                </a:cubicBezTo>
                <a:cubicBezTo>
                  <a:pt x="73" y="62"/>
                  <a:pt x="75" y="60"/>
                  <a:pt x="75" y="56"/>
                </a:cubicBezTo>
                <a:cubicBezTo>
                  <a:pt x="75" y="7"/>
                  <a:pt x="75" y="7"/>
                  <a:pt x="75" y="7"/>
                </a:cubicBezTo>
                <a:cubicBezTo>
                  <a:pt x="75" y="4"/>
                  <a:pt x="73" y="2"/>
                  <a:pt x="69" y="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0" name="Oval 6"/>
          <p:cNvSpPr>
            <a:spLocks noChangeArrowheads="1"/>
          </p:cNvSpPr>
          <p:nvPr/>
        </p:nvSpPr>
        <p:spPr bwMode="auto">
          <a:xfrm>
            <a:off x="2455863" y="3249613"/>
            <a:ext cx="231775" cy="21113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1" name="Freeform 7"/>
          <p:cNvSpPr>
            <a:spLocks noEditPoints="1"/>
          </p:cNvSpPr>
          <p:nvPr/>
        </p:nvSpPr>
        <p:spPr bwMode="auto">
          <a:xfrm>
            <a:off x="1022350" y="4964113"/>
            <a:ext cx="409575" cy="550862"/>
          </a:xfrm>
          <a:custGeom>
            <a:avLst/>
            <a:gdLst>
              <a:gd name="T0" fmla="*/ 13 w 58"/>
              <a:gd name="T1" fmla="*/ 3 h 78"/>
              <a:gd name="T2" fmla="*/ 49 w 58"/>
              <a:gd name="T3" fmla="*/ 4 h 78"/>
              <a:gd name="T4" fmla="*/ 55 w 58"/>
              <a:gd name="T5" fmla="*/ 40 h 78"/>
              <a:gd name="T6" fmla="*/ 48 w 58"/>
              <a:gd name="T7" fmla="*/ 75 h 78"/>
              <a:gd name="T8" fmla="*/ 9 w 58"/>
              <a:gd name="T9" fmla="*/ 75 h 78"/>
              <a:gd name="T10" fmla="*/ 2 w 58"/>
              <a:gd name="T11" fmla="*/ 40 h 78"/>
              <a:gd name="T12" fmla="*/ 2 w 58"/>
              <a:gd name="T13" fmla="*/ 24 h 78"/>
              <a:gd name="T14" fmla="*/ 13 w 58"/>
              <a:gd name="T15" fmla="*/ 3 h 78"/>
              <a:gd name="T16" fmla="*/ 9 w 58"/>
              <a:gd name="T17" fmla="*/ 36 h 78"/>
              <a:gd name="T18" fmla="*/ 11 w 58"/>
              <a:gd name="T19" fmla="*/ 58 h 78"/>
              <a:gd name="T20" fmla="*/ 29 w 58"/>
              <a:gd name="T21" fmla="*/ 59 h 78"/>
              <a:gd name="T22" fmla="*/ 46 w 58"/>
              <a:gd name="T23" fmla="*/ 58 h 78"/>
              <a:gd name="T24" fmla="*/ 48 w 58"/>
              <a:gd name="T25" fmla="*/ 35 h 78"/>
              <a:gd name="T26" fmla="*/ 46 w 58"/>
              <a:gd name="T27" fmla="*/ 12 h 78"/>
              <a:gd name="T28" fmla="*/ 14 w 58"/>
              <a:gd name="T29" fmla="*/ 11 h 78"/>
              <a:gd name="T30" fmla="*/ 9 w 58"/>
              <a:gd name="T31" fmla="*/ 36 h 78"/>
              <a:gd name="T32" fmla="*/ 29 w 58"/>
              <a:gd name="T33" fmla="*/ 71 h 78"/>
              <a:gd name="T34" fmla="*/ 27 w 58"/>
              <a:gd name="T35" fmla="*/ 63 h 78"/>
              <a:gd name="T36" fmla="*/ 29 w 58"/>
              <a:gd name="T37"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78">
                <a:moveTo>
                  <a:pt x="13" y="3"/>
                </a:moveTo>
                <a:cubicBezTo>
                  <a:pt x="20" y="1"/>
                  <a:pt x="43" y="0"/>
                  <a:pt x="49" y="4"/>
                </a:cubicBezTo>
                <a:cubicBezTo>
                  <a:pt x="58" y="8"/>
                  <a:pt x="55" y="27"/>
                  <a:pt x="55" y="40"/>
                </a:cubicBezTo>
                <a:cubicBezTo>
                  <a:pt x="55" y="53"/>
                  <a:pt x="58" y="71"/>
                  <a:pt x="48" y="75"/>
                </a:cubicBezTo>
                <a:cubicBezTo>
                  <a:pt x="42" y="78"/>
                  <a:pt x="15" y="77"/>
                  <a:pt x="9" y="75"/>
                </a:cubicBezTo>
                <a:cubicBezTo>
                  <a:pt x="0" y="71"/>
                  <a:pt x="2" y="54"/>
                  <a:pt x="2" y="40"/>
                </a:cubicBezTo>
                <a:cubicBezTo>
                  <a:pt x="2" y="33"/>
                  <a:pt x="2" y="28"/>
                  <a:pt x="2" y="24"/>
                </a:cubicBezTo>
                <a:cubicBezTo>
                  <a:pt x="2" y="13"/>
                  <a:pt x="1" y="5"/>
                  <a:pt x="13" y="3"/>
                </a:cubicBezTo>
                <a:close/>
                <a:moveTo>
                  <a:pt x="9" y="36"/>
                </a:moveTo>
                <a:cubicBezTo>
                  <a:pt x="9" y="45"/>
                  <a:pt x="8" y="55"/>
                  <a:pt x="11" y="58"/>
                </a:cubicBezTo>
                <a:cubicBezTo>
                  <a:pt x="14" y="61"/>
                  <a:pt x="25" y="59"/>
                  <a:pt x="29" y="59"/>
                </a:cubicBezTo>
                <a:cubicBezTo>
                  <a:pt x="33" y="59"/>
                  <a:pt x="44" y="60"/>
                  <a:pt x="46" y="58"/>
                </a:cubicBezTo>
                <a:cubicBezTo>
                  <a:pt x="50" y="54"/>
                  <a:pt x="48" y="43"/>
                  <a:pt x="48" y="35"/>
                </a:cubicBezTo>
                <a:cubicBezTo>
                  <a:pt x="48" y="27"/>
                  <a:pt x="50" y="16"/>
                  <a:pt x="46" y="12"/>
                </a:cubicBezTo>
                <a:cubicBezTo>
                  <a:pt x="43" y="9"/>
                  <a:pt x="21" y="9"/>
                  <a:pt x="14" y="11"/>
                </a:cubicBezTo>
                <a:cubicBezTo>
                  <a:pt x="7" y="13"/>
                  <a:pt x="9" y="24"/>
                  <a:pt x="9" y="36"/>
                </a:cubicBezTo>
                <a:close/>
                <a:moveTo>
                  <a:pt x="29" y="71"/>
                </a:moveTo>
                <a:cubicBezTo>
                  <a:pt x="35" y="71"/>
                  <a:pt x="34" y="60"/>
                  <a:pt x="27" y="63"/>
                </a:cubicBezTo>
                <a:cubicBezTo>
                  <a:pt x="22" y="65"/>
                  <a:pt x="25" y="72"/>
                  <a:pt x="29" y="71"/>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2" name="Freeform 8"/>
          <p:cNvSpPr>
            <a:spLocks noEditPoints="1"/>
          </p:cNvSpPr>
          <p:nvPr/>
        </p:nvSpPr>
        <p:spPr bwMode="auto">
          <a:xfrm>
            <a:off x="2306638" y="5648325"/>
            <a:ext cx="608012" cy="458788"/>
          </a:xfrm>
          <a:custGeom>
            <a:avLst/>
            <a:gdLst>
              <a:gd name="T0" fmla="*/ 80 w 86"/>
              <a:gd name="T1" fmla="*/ 0 h 65"/>
              <a:gd name="T2" fmla="*/ 5 w 86"/>
              <a:gd name="T3" fmla="*/ 0 h 65"/>
              <a:gd name="T4" fmla="*/ 0 w 86"/>
              <a:gd name="T5" fmla="*/ 5 h 65"/>
              <a:gd name="T6" fmla="*/ 0 w 86"/>
              <a:gd name="T7" fmla="*/ 60 h 65"/>
              <a:gd name="T8" fmla="*/ 5 w 86"/>
              <a:gd name="T9" fmla="*/ 65 h 65"/>
              <a:gd name="T10" fmla="*/ 80 w 86"/>
              <a:gd name="T11" fmla="*/ 65 h 65"/>
              <a:gd name="T12" fmla="*/ 86 w 86"/>
              <a:gd name="T13" fmla="*/ 60 h 65"/>
              <a:gd name="T14" fmla="*/ 86 w 86"/>
              <a:gd name="T15" fmla="*/ 5 h 65"/>
              <a:gd name="T16" fmla="*/ 80 w 86"/>
              <a:gd name="T17" fmla="*/ 0 h 65"/>
              <a:gd name="T18" fmla="*/ 48 w 86"/>
              <a:gd name="T19" fmla="*/ 58 h 65"/>
              <a:gd name="T20" fmla="*/ 45 w 86"/>
              <a:gd name="T21" fmla="*/ 61 h 65"/>
              <a:gd name="T22" fmla="*/ 41 w 86"/>
              <a:gd name="T23" fmla="*/ 61 h 65"/>
              <a:gd name="T24" fmla="*/ 38 w 86"/>
              <a:gd name="T25" fmla="*/ 58 h 65"/>
              <a:gd name="T26" fmla="*/ 38 w 86"/>
              <a:gd name="T27" fmla="*/ 54 h 65"/>
              <a:gd name="T28" fmla="*/ 41 w 86"/>
              <a:gd name="T29" fmla="*/ 51 h 65"/>
              <a:gd name="T30" fmla="*/ 45 w 86"/>
              <a:gd name="T31" fmla="*/ 51 h 65"/>
              <a:gd name="T32" fmla="*/ 48 w 86"/>
              <a:gd name="T33" fmla="*/ 54 h 65"/>
              <a:gd name="T34" fmla="*/ 48 w 86"/>
              <a:gd name="T35" fmla="*/ 58 h 65"/>
              <a:gd name="T36" fmla="*/ 78 w 86"/>
              <a:gd name="T37" fmla="*/ 45 h 65"/>
              <a:gd name="T38" fmla="*/ 75 w 86"/>
              <a:gd name="T39" fmla="*/ 48 h 65"/>
              <a:gd name="T40" fmla="*/ 11 w 86"/>
              <a:gd name="T41" fmla="*/ 48 h 65"/>
              <a:gd name="T42" fmla="*/ 7 w 86"/>
              <a:gd name="T43" fmla="*/ 45 h 65"/>
              <a:gd name="T44" fmla="*/ 7 w 86"/>
              <a:gd name="T45" fmla="*/ 10 h 65"/>
              <a:gd name="T46" fmla="*/ 11 w 86"/>
              <a:gd name="T47" fmla="*/ 7 h 65"/>
              <a:gd name="T48" fmla="*/ 75 w 86"/>
              <a:gd name="T49" fmla="*/ 7 h 65"/>
              <a:gd name="T50" fmla="*/ 78 w 86"/>
              <a:gd name="T51" fmla="*/ 10 h 65"/>
              <a:gd name="T52" fmla="*/ 78 w 86"/>
              <a:gd name="T53" fmla="*/ 4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65">
                <a:moveTo>
                  <a:pt x="80" y="0"/>
                </a:moveTo>
                <a:cubicBezTo>
                  <a:pt x="5" y="0"/>
                  <a:pt x="5" y="0"/>
                  <a:pt x="5" y="0"/>
                </a:cubicBezTo>
                <a:cubicBezTo>
                  <a:pt x="3" y="0"/>
                  <a:pt x="0" y="3"/>
                  <a:pt x="0" y="5"/>
                </a:cubicBezTo>
                <a:cubicBezTo>
                  <a:pt x="0" y="60"/>
                  <a:pt x="0" y="60"/>
                  <a:pt x="0" y="60"/>
                </a:cubicBezTo>
                <a:cubicBezTo>
                  <a:pt x="0" y="62"/>
                  <a:pt x="3" y="65"/>
                  <a:pt x="5" y="65"/>
                </a:cubicBezTo>
                <a:cubicBezTo>
                  <a:pt x="80" y="65"/>
                  <a:pt x="80" y="65"/>
                  <a:pt x="80" y="65"/>
                </a:cubicBezTo>
                <a:cubicBezTo>
                  <a:pt x="83" y="65"/>
                  <a:pt x="86" y="62"/>
                  <a:pt x="86" y="60"/>
                </a:cubicBezTo>
                <a:cubicBezTo>
                  <a:pt x="86" y="5"/>
                  <a:pt x="86" y="5"/>
                  <a:pt x="86" y="5"/>
                </a:cubicBezTo>
                <a:cubicBezTo>
                  <a:pt x="86" y="3"/>
                  <a:pt x="83" y="0"/>
                  <a:pt x="80" y="0"/>
                </a:cubicBezTo>
                <a:close/>
                <a:moveTo>
                  <a:pt x="48" y="58"/>
                </a:moveTo>
                <a:cubicBezTo>
                  <a:pt x="48" y="60"/>
                  <a:pt x="47" y="61"/>
                  <a:pt x="45" y="61"/>
                </a:cubicBezTo>
                <a:cubicBezTo>
                  <a:pt x="41" y="61"/>
                  <a:pt x="41" y="61"/>
                  <a:pt x="41" y="61"/>
                </a:cubicBezTo>
                <a:cubicBezTo>
                  <a:pt x="39" y="61"/>
                  <a:pt x="38" y="60"/>
                  <a:pt x="38" y="58"/>
                </a:cubicBezTo>
                <a:cubicBezTo>
                  <a:pt x="38" y="54"/>
                  <a:pt x="38" y="54"/>
                  <a:pt x="38" y="54"/>
                </a:cubicBezTo>
                <a:cubicBezTo>
                  <a:pt x="38" y="52"/>
                  <a:pt x="39" y="51"/>
                  <a:pt x="41" y="51"/>
                </a:cubicBezTo>
                <a:cubicBezTo>
                  <a:pt x="45" y="51"/>
                  <a:pt x="45" y="51"/>
                  <a:pt x="45" y="51"/>
                </a:cubicBezTo>
                <a:cubicBezTo>
                  <a:pt x="47" y="51"/>
                  <a:pt x="48" y="52"/>
                  <a:pt x="48" y="54"/>
                </a:cubicBezTo>
                <a:lnTo>
                  <a:pt x="48" y="58"/>
                </a:lnTo>
                <a:close/>
                <a:moveTo>
                  <a:pt x="78" y="45"/>
                </a:moveTo>
                <a:cubicBezTo>
                  <a:pt x="78" y="46"/>
                  <a:pt x="77" y="48"/>
                  <a:pt x="75" y="48"/>
                </a:cubicBezTo>
                <a:cubicBezTo>
                  <a:pt x="11" y="48"/>
                  <a:pt x="11" y="48"/>
                  <a:pt x="11" y="48"/>
                </a:cubicBezTo>
                <a:cubicBezTo>
                  <a:pt x="9" y="48"/>
                  <a:pt x="7" y="46"/>
                  <a:pt x="7" y="45"/>
                </a:cubicBezTo>
                <a:cubicBezTo>
                  <a:pt x="7" y="10"/>
                  <a:pt x="7" y="10"/>
                  <a:pt x="7" y="10"/>
                </a:cubicBezTo>
                <a:cubicBezTo>
                  <a:pt x="7" y="9"/>
                  <a:pt x="9" y="7"/>
                  <a:pt x="11" y="7"/>
                </a:cubicBezTo>
                <a:cubicBezTo>
                  <a:pt x="75" y="7"/>
                  <a:pt x="75" y="7"/>
                  <a:pt x="75" y="7"/>
                </a:cubicBezTo>
                <a:cubicBezTo>
                  <a:pt x="77" y="7"/>
                  <a:pt x="78" y="9"/>
                  <a:pt x="78" y="10"/>
                </a:cubicBezTo>
                <a:lnTo>
                  <a:pt x="78" y="45"/>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3" name="Freeform 9"/>
          <p:cNvSpPr>
            <a:spLocks noEditPoints="1"/>
          </p:cNvSpPr>
          <p:nvPr/>
        </p:nvSpPr>
        <p:spPr bwMode="auto">
          <a:xfrm>
            <a:off x="3873500" y="4906963"/>
            <a:ext cx="374650" cy="481012"/>
          </a:xfrm>
          <a:custGeom>
            <a:avLst/>
            <a:gdLst>
              <a:gd name="T0" fmla="*/ 0 w 236"/>
              <a:gd name="T1" fmla="*/ 0 h 303"/>
              <a:gd name="T2" fmla="*/ 0 w 236"/>
              <a:gd name="T3" fmla="*/ 303 h 303"/>
              <a:gd name="T4" fmla="*/ 236 w 236"/>
              <a:gd name="T5" fmla="*/ 303 h 303"/>
              <a:gd name="T6" fmla="*/ 236 w 236"/>
              <a:gd name="T7" fmla="*/ 0 h 303"/>
              <a:gd name="T8" fmla="*/ 0 w 236"/>
              <a:gd name="T9" fmla="*/ 0 h 303"/>
              <a:gd name="T10" fmla="*/ 85 w 236"/>
              <a:gd name="T11" fmla="*/ 258 h 303"/>
              <a:gd name="T12" fmla="*/ 36 w 236"/>
              <a:gd name="T13" fmla="*/ 258 h 303"/>
              <a:gd name="T14" fmla="*/ 36 w 236"/>
              <a:gd name="T15" fmla="*/ 205 h 303"/>
              <a:gd name="T16" fmla="*/ 85 w 236"/>
              <a:gd name="T17" fmla="*/ 205 h 303"/>
              <a:gd name="T18" fmla="*/ 85 w 236"/>
              <a:gd name="T19" fmla="*/ 258 h 303"/>
              <a:gd name="T20" fmla="*/ 85 w 236"/>
              <a:gd name="T21" fmla="*/ 183 h 303"/>
              <a:gd name="T22" fmla="*/ 36 w 236"/>
              <a:gd name="T23" fmla="*/ 183 h 303"/>
              <a:gd name="T24" fmla="*/ 36 w 236"/>
              <a:gd name="T25" fmla="*/ 129 h 303"/>
              <a:gd name="T26" fmla="*/ 85 w 236"/>
              <a:gd name="T27" fmla="*/ 129 h 303"/>
              <a:gd name="T28" fmla="*/ 85 w 236"/>
              <a:gd name="T29" fmla="*/ 183 h 303"/>
              <a:gd name="T30" fmla="*/ 209 w 236"/>
              <a:gd name="T31" fmla="*/ 232 h 303"/>
              <a:gd name="T32" fmla="*/ 107 w 236"/>
              <a:gd name="T33" fmla="*/ 232 h 303"/>
              <a:gd name="T34" fmla="*/ 107 w 236"/>
              <a:gd name="T35" fmla="*/ 129 h 303"/>
              <a:gd name="T36" fmla="*/ 209 w 236"/>
              <a:gd name="T37" fmla="*/ 129 h 303"/>
              <a:gd name="T38" fmla="*/ 209 w 236"/>
              <a:gd name="T39" fmla="*/ 232 h 303"/>
              <a:gd name="T40" fmla="*/ 209 w 236"/>
              <a:gd name="T41" fmla="*/ 98 h 303"/>
              <a:gd name="T42" fmla="*/ 31 w 236"/>
              <a:gd name="T43" fmla="*/ 98 h 303"/>
              <a:gd name="T44" fmla="*/ 31 w 236"/>
              <a:gd name="T45" fmla="*/ 36 h 303"/>
              <a:gd name="T46" fmla="*/ 209 w 236"/>
              <a:gd name="T47" fmla="*/ 36 h 303"/>
              <a:gd name="T48" fmla="*/ 209 w 236"/>
              <a:gd name="T49"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303">
                <a:moveTo>
                  <a:pt x="0" y="0"/>
                </a:moveTo>
                <a:lnTo>
                  <a:pt x="0" y="303"/>
                </a:lnTo>
                <a:lnTo>
                  <a:pt x="236" y="303"/>
                </a:lnTo>
                <a:lnTo>
                  <a:pt x="236" y="0"/>
                </a:lnTo>
                <a:lnTo>
                  <a:pt x="0" y="0"/>
                </a:lnTo>
                <a:close/>
                <a:moveTo>
                  <a:pt x="85" y="258"/>
                </a:moveTo>
                <a:lnTo>
                  <a:pt x="36" y="258"/>
                </a:lnTo>
                <a:lnTo>
                  <a:pt x="36" y="205"/>
                </a:lnTo>
                <a:lnTo>
                  <a:pt x="85" y="205"/>
                </a:lnTo>
                <a:lnTo>
                  <a:pt x="85" y="258"/>
                </a:lnTo>
                <a:close/>
                <a:moveTo>
                  <a:pt x="85" y="183"/>
                </a:moveTo>
                <a:lnTo>
                  <a:pt x="36" y="183"/>
                </a:lnTo>
                <a:lnTo>
                  <a:pt x="36" y="129"/>
                </a:lnTo>
                <a:lnTo>
                  <a:pt x="85" y="129"/>
                </a:lnTo>
                <a:lnTo>
                  <a:pt x="85" y="183"/>
                </a:lnTo>
                <a:close/>
                <a:moveTo>
                  <a:pt x="209" y="232"/>
                </a:moveTo>
                <a:lnTo>
                  <a:pt x="107" y="232"/>
                </a:lnTo>
                <a:lnTo>
                  <a:pt x="107" y="129"/>
                </a:lnTo>
                <a:lnTo>
                  <a:pt x="209" y="129"/>
                </a:lnTo>
                <a:lnTo>
                  <a:pt x="209" y="232"/>
                </a:lnTo>
                <a:close/>
                <a:moveTo>
                  <a:pt x="209" y="98"/>
                </a:moveTo>
                <a:lnTo>
                  <a:pt x="31" y="98"/>
                </a:lnTo>
                <a:lnTo>
                  <a:pt x="31" y="36"/>
                </a:lnTo>
                <a:lnTo>
                  <a:pt x="209" y="36"/>
                </a:lnTo>
                <a:lnTo>
                  <a:pt x="209" y="98"/>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4" name="Freeform 10"/>
          <p:cNvSpPr/>
          <p:nvPr/>
        </p:nvSpPr>
        <p:spPr bwMode="auto">
          <a:xfrm>
            <a:off x="4113213" y="2444750"/>
            <a:ext cx="92075" cy="127000"/>
          </a:xfrm>
          <a:custGeom>
            <a:avLst/>
            <a:gdLst>
              <a:gd name="T0" fmla="*/ 0 w 13"/>
              <a:gd name="T1" fmla="*/ 0 h 18"/>
              <a:gd name="T2" fmla="*/ 0 w 13"/>
              <a:gd name="T3" fmla="*/ 18 h 18"/>
              <a:gd name="T4" fmla="*/ 13 w 13"/>
              <a:gd name="T5" fmla="*/ 3 h 18"/>
              <a:gd name="T6" fmla="*/ 0 w 13"/>
              <a:gd name="T7" fmla="*/ 0 h 18"/>
            </a:gdLst>
            <a:ahLst/>
            <a:cxnLst>
              <a:cxn ang="0">
                <a:pos x="T0" y="T1"/>
              </a:cxn>
              <a:cxn ang="0">
                <a:pos x="T2" y="T3"/>
              </a:cxn>
              <a:cxn ang="0">
                <a:pos x="T4" y="T5"/>
              </a:cxn>
              <a:cxn ang="0">
                <a:pos x="T6" y="T7"/>
              </a:cxn>
            </a:cxnLst>
            <a:rect l="0" t="0" r="r" b="b"/>
            <a:pathLst>
              <a:path w="13" h="18">
                <a:moveTo>
                  <a:pt x="0" y="0"/>
                </a:moveTo>
                <a:cubicBezTo>
                  <a:pt x="0" y="18"/>
                  <a:pt x="0" y="18"/>
                  <a:pt x="0" y="18"/>
                </a:cubicBezTo>
                <a:cubicBezTo>
                  <a:pt x="5" y="17"/>
                  <a:pt x="10" y="11"/>
                  <a:pt x="13" y="3"/>
                </a:cubicBezTo>
                <a:cubicBezTo>
                  <a:pt x="9" y="1"/>
                  <a:pt x="5" y="0"/>
                  <a:pt x="0"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5" name="Freeform 11"/>
          <p:cNvSpPr/>
          <p:nvPr/>
        </p:nvSpPr>
        <p:spPr bwMode="auto">
          <a:xfrm>
            <a:off x="4113213" y="2317750"/>
            <a:ext cx="112712" cy="119063"/>
          </a:xfrm>
          <a:custGeom>
            <a:avLst/>
            <a:gdLst>
              <a:gd name="T0" fmla="*/ 16 w 16"/>
              <a:gd name="T1" fmla="*/ 0 h 17"/>
              <a:gd name="T2" fmla="*/ 0 w 16"/>
              <a:gd name="T3" fmla="*/ 0 h 17"/>
              <a:gd name="T4" fmla="*/ 0 w 16"/>
              <a:gd name="T5" fmla="*/ 14 h 17"/>
              <a:gd name="T6" fmla="*/ 14 w 16"/>
              <a:gd name="T7" fmla="*/ 17 h 17"/>
              <a:gd name="T8" fmla="*/ 16 w 16"/>
              <a:gd name="T9" fmla="*/ 0 h 17"/>
            </a:gdLst>
            <a:ahLst/>
            <a:cxnLst>
              <a:cxn ang="0">
                <a:pos x="T0" y="T1"/>
              </a:cxn>
              <a:cxn ang="0">
                <a:pos x="T2" y="T3"/>
              </a:cxn>
              <a:cxn ang="0">
                <a:pos x="T4" y="T5"/>
              </a:cxn>
              <a:cxn ang="0">
                <a:pos x="T6" y="T7"/>
              </a:cxn>
              <a:cxn ang="0">
                <a:pos x="T8" y="T9"/>
              </a:cxn>
            </a:cxnLst>
            <a:rect l="0" t="0" r="r" b="b"/>
            <a:pathLst>
              <a:path w="16" h="17">
                <a:moveTo>
                  <a:pt x="16" y="0"/>
                </a:moveTo>
                <a:cubicBezTo>
                  <a:pt x="0" y="0"/>
                  <a:pt x="0" y="0"/>
                  <a:pt x="0" y="0"/>
                </a:cubicBezTo>
                <a:cubicBezTo>
                  <a:pt x="0" y="14"/>
                  <a:pt x="0" y="14"/>
                  <a:pt x="0" y="14"/>
                </a:cubicBezTo>
                <a:cubicBezTo>
                  <a:pt x="5" y="14"/>
                  <a:pt x="10" y="15"/>
                  <a:pt x="14" y="17"/>
                </a:cubicBezTo>
                <a:cubicBezTo>
                  <a:pt x="15" y="12"/>
                  <a:pt x="16" y="6"/>
                  <a:pt x="16"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6" name="Freeform 12"/>
          <p:cNvSpPr/>
          <p:nvPr/>
        </p:nvSpPr>
        <p:spPr bwMode="auto">
          <a:xfrm>
            <a:off x="4113213" y="2168525"/>
            <a:ext cx="112712" cy="120650"/>
          </a:xfrm>
          <a:custGeom>
            <a:avLst/>
            <a:gdLst>
              <a:gd name="T0" fmla="*/ 0 w 16"/>
              <a:gd name="T1" fmla="*/ 3 h 17"/>
              <a:gd name="T2" fmla="*/ 0 w 16"/>
              <a:gd name="T3" fmla="*/ 17 h 17"/>
              <a:gd name="T4" fmla="*/ 16 w 16"/>
              <a:gd name="T5" fmla="*/ 17 h 17"/>
              <a:gd name="T6" fmla="*/ 14 w 16"/>
              <a:gd name="T7" fmla="*/ 0 h 17"/>
              <a:gd name="T8" fmla="*/ 0 w 16"/>
              <a:gd name="T9" fmla="*/ 3 h 17"/>
            </a:gdLst>
            <a:ahLst/>
            <a:cxnLst>
              <a:cxn ang="0">
                <a:pos x="T0" y="T1"/>
              </a:cxn>
              <a:cxn ang="0">
                <a:pos x="T2" y="T3"/>
              </a:cxn>
              <a:cxn ang="0">
                <a:pos x="T4" y="T5"/>
              </a:cxn>
              <a:cxn ang="0">
                <a:pos x="T6" y="T7"/>
              </a:cxn>
              <a:cxn ang="0">
                <a:pos x="T8" y="T9"/>
              </a:cxn>
            </a:cxnLst>
            <a:rect l="0" t="0" r="r" b="b"/>
            <a:pathLst>
              <a:path w="16" h="17">
                <a:moveTo>
                  <a:pt x="0" y="3"/>
                </a:moveTo>
                <a:cubicBezTo>
                  <a:pt x="0" y="17"/>
                  <a:pt x="0" y="17"/>
                  <a:pt x="0" y="17"/>
                </a:cubicBezTo>
                <a:cubicBezTo>
                  <a:pt x="16" y="17"/>
                  <a:pt x="16" y="17"/>
                  <a:pt x="16" y="17"/>
                </a:cubicBezTo>
                <a:cubicBezTo>
                  <a:pt x="16" y="11"/>
                  <a:pt x="15" y="5"/>
                  <a:pt x="14" y="0"/>
                </a:cubicBezTo>
                <a:cubicBezTo>
                  <a:pt x="9" y="2"/>
                  <a:pt x="5" y="3"/>
                  <a:pt x="0" y="3"/>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7" name="Freeform 13"/>
          <p:cNvSpPr/>
          <p:nvPr/>
        </p:nvSpPr>
        <p:spPr bwMode="auto">
          <a:xfrm>
            <a:off x="3994150" y="2444750"/>
            <a:ext cx="98425" cy="133350"/>
          </a:xfrm>
          <a:custGeom>
            <a:avLst/>
            <a:gdLst>
              <a:gd name="T0" fmla="*/ 14 w 14"/>
              <a:gd name="T1" fmla="*/ 19 h 19"/>
              <a:gd name="T2" fmla="*/ 14 w 14"/>
              <a:gd name="T3" fmla="*/ 0 h 19"/>
              <a:gd name="T4" fmla="*/ 0 w 14"/>
              <a:gd name="T5" fmla="*/ 3 h 19"/>
              <a:gd name="T6" fmla="*/ 14 w 14"/>
              <a:gd name="T7" fmla="*/ 19 h 19"/>
            </a:gdLst>
            <a:ahLst/>
            <a:cxnLst>
              <a:cxn ang="0">
                <a:pos x="T0" y="T1"/>
              </a:cxn>
              <a:cxn ang="0">
                <a:pos x="T2" y="T3"/>
              </a:cxn>
              <a:cxn ang="0">
                <a:pos x="T4" y="T5"/>
              </a:cxn>
              <a:cxn ang="0">
                <a:pos x="T6" y="T7"/>
              </a:cxn>
            </a:cxnLst>
            <a:rect l="0" t="0" r="r" b="b"/>
            <a:pathLst>
              <a:path w="14" h="19">
                <a:moveTo>
                  <a:pt x="14" y="19"/>
                </a:moveTo>
                <a:cubicBezTo>
                  <a:pt x="14" y="0"/>
                  <a:pt x="14" y="0"/>
                  <a:pt x="14" y="0"/>
                </a:cubicBezTo>
                <a:cubicBezTo>
                  <a:pt x="9" y="0"/>
                  <a:pt x="4" y="1"/>
                  <a:pt x="0" y="3"/>
                </a:cubicBezTo>
                <a:cubicBezTo>
                  <a:pt x="3" y="11"/>
                  <a:pt x="8" y="17"/>
                  <a:pt x="14" y="19"/>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8" name="Freeform 14"/>
          <p:cNvSpPr/>
          <p:nvPr/>
        </p:nvSpPr>
        <p:spPr bwMode="auto">
          <a:xfrm>
            <a:off x="3971925" y="2176463"/>
            <a:ext cx="120650" cy="112712"/>
          </a:xfrm>
          <a:custGeom>
            <a:avLst/>
            <a:gdLst>
              <a:gd name="T0" fmla="*/ 0 w 17"/>
              <a:gd name="T1" fmla="*/ 16 h 16"/>
              <a:gd name="T2" fmla="*/ 17 w 17"/>
              <a:gd name="T3" fmla="*/ 16 h 16"/>
              <a:gd name="T4" fmla="*/ 17 w 17"/>
              <a:gd name="T5" fmla="*/ 3 h 16"/>
              <a:gd name="T6" fmla="*/ 2 w 17"/>
              <a:gd name="T7" fmla="*/ 0 h 16"/>
              <a:gd name="T8" fmla="*/ 0 w 17"/>
              <a:gd name="T9" fmla="*/ 16 h 16"/>
            </a:gdLst>
            <a:ahLst/>
            <a:cxnLst>
              <a:cxn ang="0">
                <a:pos x="T0" y="T1"/>
              </a:cxn>
              <a:cxn ang="0">
                <a:pos x="T2" y="T3"/>
              </a:cxn>
              <a:cxn ang="0">
                <a:pos x="T4" y="T5"/>
              </a:cxn>
              <a:cxn ang="0">
                <a:pos x="T6" y="T7"/>
              </a:cxn>
              <a:cxn ang="0">
                <a:pos x="T8" y="T9"/>
              </a:cxn>
            </a:cxnLst>
            <a:rect l="0" t="0" r="r" b="b"/>
            <a:pathLst>
              <a:path w="17" h="16">
                <a:moveTo>
                  <a:pt x="0" y="16"/>
                </a:moveTo>
                <a:cubicBezTo>
                  <a:pt x="17" y="16"/>
                  <a:pt x="17" y="16"/>
                  <a:pt x="17" y="16"/>
                </a:cubicBezTo>
                <a:cubicBezTo>
                  <a:pt x="17" y="3"/>
                  <a:pt x="17" y="3"/>
                  <a:pt x="17" y="3"/>
                </a:cubicBezTo>
                <a:cubicBezTo>
                  <a:pt x="12" y="2"/>
                  <a:pt x="7" y="1"/>
                  <a:pt x="2" y="0"/>
                </a:cubicBezTo>
                <a:cubicBezTo>
                  <a:pt x="1" y="5"/>
                  <a:pt x="0" y="10"/>
                  <a:pt x="0" y="16"/>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9" name="Freeform 15"/>
          <p:cNvSpPr/>
          <p:nvPr/>
        </p:nvSpPr>
        <p:spPr bwMode="auto">
          <a:xfrm>
            <a:off x="4113213" y="2049463"/>
            <a:ext cx="85725" cy="112712"/>
          </a:xfrm>
          <a:custGeom>
            <a:avLst/>
            <a:gdLst>
              <a:gd name="T0" fmla="*/ 0 w 12"/>
              <a:gd name="T1" fmla="*/ 0 h 16"/>
              <a:gd name="T2" fmla="*/ 0 w 12"/>
              <a:gd name="T3" fmla="*/ 16 h 16"/>
              <a:gd name="T4" fmla="*/ 12 w 12"/>
              <a:gd name="T5" fmla="*/ 13 h 16"/>
              <a:gd name="T6" fmla="*/ 0 w 12"/>
              <a:gd name="T7" fmla="*/ 0 h 16"/>
            </a:gdLst>
            <a:ahLst/>
            <a:cxnLst>
              <a:cxn ang="0">
                <a:pos x="T0" y="T1"/>
              </a:cxn>
              <a:cxn ang="0">
                <a:pos x="T2" y="T3"/>
              </a:cxn>
              <a:cxn ang="0">
                <a:pos x="T4" y="T5"/>
              </a:cxn>
              <a:cxn ang="0">
                <a:pos x="T6" y="T7"/>
              </a:cxn>
            </a:cxnLst>
            <a:rect l="0" t="0" r="r" b="b"/>
            <a:pathLst>
              <a:path w="12" h="16">
                <a:moveTo>
                  <a:pt x="0" y="0"/>
                </a:moveTo>
                <a:cubicBezTo>
                  <a:pt x="0" y="16"/>
                  <a:pt x="0" y="16"/>
                  <a:pt x="0" y="16"/>
                </a:cubicBezTo>
                <a:cubicBezTo>
                  <a:pt x="4" y="16"/>
                  <a:pt x="8" y="15"/>
                  <a:pt x="12" y="13"/>
                </a:cubicBezTo>
                <a:cubicBezTo>
                  <a:pt x="9" y="6"/>
                  <a:pt x="5" y="1"/>
                  <a:pt x="0"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40" name="Freeform 16"/>
          <p:cNvSpPr/>
          <p:nvPr/>
        </p:nvSpPr>
        <p:spPr bwMode="auto">
          <a:xfrm>
            <a:off x="4000500" y="2041525"/>
            <a:ext cx="92075" cy="120650"/>
          </a:xfrm>
          <a:custGeom>
            <a:avLst/>
            <a:gdLst>
              <a:gd name="T0" fmla="*/ 13 w 13"/>
              <a:gd name="T1" fmla="*/ 17 h 17"/>
              <a:gd name="T2" fmla="*/ 13 w 13"/>
              <a:gd name="T3" fmla="*/ 0 h 17"/>
              <a:gd name="T4" fmla="*/ 0 w 13"/>
              <a:gd name="T5" fmla="*/ 15 h 17"/>
              <a:gd name="T6" fmla="*/ 13 w 13"/>
              <a:gd name="T7" fmla="*/ 17 h 17"/>
            </a:gdLst>
            <a:ahLst/>
            <a:cxnLst>
              <a:cxn ang="0">
                <a:pos x="T0" y="T1"/>
              </a:cxn>
              <a:cxn ang="0">
                <a:pos x="T2" y="T3"/>
              </a:cxn>
              <a:cxn ang="0">
                <a:pos x="T4" y="T5"/>
              </a:cxn>
              <a:cxn ang="0">
                <a:pos x="T6" y="T7"/>
              </a:cxn>
            </a:cxnLst>
            <a:rect l="0" t="0" r="r" b="b"/>
            <a:pathLst>
              <a:path w="13" h="17">
                <a:moveTo>
                  <a:pt x="13" y="17"/>
                </a:moveTo>
                <a:cubicBezTo>
                  <a:pt x="13" y="0"/>
                  <a:pt x="13" y="0"/>
                  <a:pt x="13" y="0"/>
                </a:cubicBezTo>
                <a:cubicBezTo>
                  <a:pt x="7" y="2"/>
                  <a:pt x="3" y="7"/>
                  <a:pt x="0" y="15"/>
                </a:cubicBezTo>
                <a:cubicBezTo>
                  <a:pt x="4" y="16"/>
                  <a:pt x="8" y="17"/>
                  <a:pt x="13" y="17"/>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41" name="Freeform 17"/>
          <p:cNvSpPr/>
          <p:nvPr/>
        </p:nvSpPr>
        <p:spPr bwMode="auto">
          <a:xfrm>
            <a:off x="3971925" y="2317750"/>
            <a:ext cx="120650" cy="119063"/>
          </a:xfrm>
          <a:custGeom>
            <a:avLst/>
            <a:gdLst>
              <a:gd name="T0" fmla="*/ 2 w 17"/>
              <a:gd name="T1" fmla="*/ 17 h 17"/>
              <a:gd name="T2" fmla="*/ 17 w 17"/>
              <a:gd name="T3" fmla="*/ 14 h 17"/>
              <a:gd name="T4" fmla="*/ 17 w 17"/>
              <a:gd name="T5" fmla="*/ 0 h 17"/>
              <a:gd name="T6" fmla="*/ 0 w 17"/>
              <a:gd name="T7" fmla="*/ 0 h 17"/>
              <a:gd name="T8" fmla="*/ 2 w 17"/>
              <a:gd name="T9" fmla="*/ 17 h 17"/>
            </a:gdLst>
            <a:ahLst/>
            <a:cxnLst>
              <a:cxn ang="0">
                <a:pos x="T0" y="T1"/>
              </a:cxn>
              <a:cxn ang="0">
                <a:pos x="T2" y="T3"/>
              </a:cxn>
              <a:cxn ang="0">
                <a:pos x="T4" y="T5"/>
              </a:cxn>
              <a:cxn ang="0">
                <a:pos x="T6" y="T7"/>
              </a:cxn>
              <a:cxn ang="0">
                <a:pos x="T8" y="T9"/>
              </a:cxn>
            </a:cxnLst>
            <a:rect l="0" t="0" r="r" b="b"/>
            <a:pathLst>
              <a:path w="17" h="17">
                <a:moveTo>
                  <a:pt x="2" y="17"/>
                </a:moveTo>
                <a:cubicBezTo>
                  <a:pt x="6" y="15"/>
                  <a:pt x="11" y="14"/>
                  <a:pt x="17" y="14"/>
                </a:cubicBezTo>
                <a:cubicBezTo>
                  <a:pt x="17" y="0"/>
                  <a:pt x="17" y="0"/>
                  <a:pt x="17" y="0"/>
                </a:cubicBezTo>
                <a:cubicBezTo>
                  <a:pt x="0" y="0"/>
                  <a:pt x="0" y="0"/>
                  <a:pt x="0" y="0"/>
                </a:cubicBezTo>
                <a:cubicBezTo>
                  <a:pt x="0" y="6"/>
                  <a:pt x="1" y="12"/>
                  <a:pt x="2" y="17"/>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42" name="Freeform 18"/>
          <p:cNvSpPr/>
          <p:nvPr/>
        </p:nvSpPr>
        <p:spPr bwMode="auto">
          <a:xfrm>
            <a:off x="3824288" y="2317750"/>
            <a:ext cx="134937" cy="176213"/>
          </a:xfrm>
          <a:custGeom>
            <a:avLst/>
            <a:gdLst>
              <a:gd name="T0" fmla="*/ 19 w 19"/>
              <a:gd name="T1" fmla="*/ 19 h 25"/>
              <a:gd name="T2" fmla="*/ 16 w 19"/>
              <a:gd name="T3" fmla="*/ 0 h 25"/>
              <a:gd name="T4" fmla="*/ 0 w 19"/>
              <a:gd name="T5" fmla="*/ 0 h 25"/>
              <a:gd name="T6" fmla="*/ 10 w 19"/>
              <a:gd name="T7" fmla="*/ 25 h 25"/>
              <a:gd name="T8" fmla="*/ 19 w 19"/>
              <a:gd name="T9" fmla="*/ 19 h 25"/>
            </a:gdLst>
            <a:ahLst/>
            <a:cxnLst>
              <a:cxn ang="0">
                <a:pos x="T0" y="T1"/>
              </a:cxn>
              <a:cxn ang="0">
                <a:pos x="T2" y="T3"/>
              </a:cxn>
              <a:cxn ang="0">
                <a:pos x="T4" y="T5"/>
              </a:cxn>
              <a:cxn ang="0">
                <a:pos x="T6" y="T7"/>
              </a:cxn>
              <a:cxn ang="0">
                <a:pos x="T8" y="T9"/>
              </a:cxn>
            </a:cxnLst>
            <a:rect l="0" t="0" r="r" b="b"/>
            <a:pathLst>
              <a:path w="19" h="25">
                <a:moveTo>
                  <a:pt x="19" y="19"/>
                </a:moveTo>
                <a:cubicBezTo>
                  <a:pt x="17" y="13"/>
                  <a:pt x="17" y="7"/>
                  <a:pt x="16" y="0"/>
                </a:cubicBezTo>
                <a:cubicBezTo>
                  <a:pt x="0" y="0"/>
                  <a:pt x="0" y="0"/>
                  <a:pt x="0" y="0"/>
                </a:cubicBezTo>
                <a:cubicBezTo>
                  <a:pt x="0" y="10"/>
                  <a:pt x="4" y="19"/>
                  <a:pt x="10" y="25"/>
                </a:cubicBezTo>
                <a:cubicBezTo>
                  <a:pt x="12" y="23"/>
                  <a:pt x="16" y="20"/>
                  <a:pt x="19" y="19"/>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43" name="Freeform 19"/>
          <p:cNvSpPr/>
          <p:nvPr/>
        </p:nvSpPr>
        <p:spPr bwMode="auto">
          <a:xfrm>
            <a:off x="4162425" y="2035175"/>
            <a:ext cx="120650" cy="92075"/>
          </a:xfrm>
          <a:custGeom>
            <a:avLst/>
            <a:gdLst>
              <a:gd name="T0" fmla="*/ 0 w 17"/>
              <a:gd name="T1" fmla="*/ 0 h 13"/>
              <a:gd name="T2" fmla="*/ 9 w 17"/>
              <a:gd name="T3" fmla="*/ 13 h 13"/>
              <a:gd name="T4" fmla="*/ 17 w 17"/>
              <a:gd name="T5" fmla="*/ 8 h 13"/>
              <a:gd name="T6" fmla="*/ 0 w 17"/>
              <a:gd name="T7" fmla="*/ 0 h 13"/>
            </a:gdLst>
            <a:ahLst/>
            <a:cxnLst>
              <a:cxn ang="0">
                <a:pos x="T0" y="T1"/>
              </a:cxn>
              <a:cxn ang="0">
                <a:pos x="T2" y="T3"/>
              </a:cxn>
              <a:cxn ang="0">
                <a:pos x="T4" y="T5"/>
              </a:cxn>
              <a:cxn ang="0">
                <a:pos x="T6" y="T7"/>
              </a:cxn>
            </a:cxnLst>
            <a:rect l="0" t="0" r="r" b="b"/>
            <a:pathLst>
              <a:path w="17" h="13">
                <a:moveTo>
                  <a:pt x="0" y="0"/>
                </a:moveTo>
                <a:cubicBezTo>
                  <a:pt x="3" y="2"/>
                  <a:pt x="7" y="7"/>
                  <a:pt x="9" y="13"/>
                </a:cubicBezTo>
                <a:cubicBezTo>
                  <a:pt x="12" y="12"/>
                  <a:pt x="15" y="10"/>
                  <a:pt x="17" y="8"/>
                </a:cubicBezTo>
                <a:cubicBezTo>
                  <a:pt x="12" y="4"/>
                  <a:pt x="6" y="1"/>
                  <a:pt x="0"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44" name="Freeform 20"/>
          <p:cNvSpPr/>
          <p:nvPr/>
        </p:nvSpPr>
        <p:spPr bwMode="auto">
          <a:xfrm>
            <a:off x="4240213" y="2317750"/>
            <a:ext cx="149225" cy="182563"/>
          </a:xfrm>
          <a:custGeom>
            <a:avLst/>
            <a:gdLst>
              <a:gd name="T0" fmla="*/ 3 w 21"/>
              <a:gd name="T1" fmla="*/ 0 h 26"/>
              <a:gd name="T2" fmla="*/ 0 w 21"/>
              <a:gd name="T3" fmla="*/ 19 h 26"/>
              <a:gd name="T4" fmla="*/ 10 w 21"/>
              <a:gd name="T5" fmla="*/ 26 h 26"/>
              <a:gd name="T6" fmla="*/ 21 w 21"/>
              <a:gd name="T7" fmla="*/ 0 h 26"/>
              <a:gd name="T8" fmla="*/ 3 w 21"/>
              <a:gd name="T9" fmla="*/ 0 h 26"/>
            </a:gdLst>
            <a:ahLst/>
            <a:cxnLst>
              <a:cxn ang="0">
                <a:pos x="T0" y="T1"/>
              </a:cxn>
              <a:cxn ang="0">
                <a:pos x="T2" y="T3"/>
              </a:cxn>
              <a:cxn ang="0">
                <a:pos x="T4" y="T5"/>
              </a:cxn>
              <a:cxn ang="0">
                <a:pos x="T6" y="T7"/>
              </a:cxn>
              <a:cxn ang="0">
                <a:pos x="T8" y="T9"/>
              </a:cxn>
            </a:cxnLst>
            <a:rect l="0" t="0" r="r" b="b"/>
            <a:pathLst>
              <a:path w="21" h="26">
                <a:moveTo>
                  <a:pt x="3" y="0"/>
                </a:moveTo>
                <a:cubicBezTo>
                  <a:pt x="2" y="7"/>
                  <a:pt x="2" y="13"/>
                  <a:pt x="0" y="19"/>
                </a:cubicBezTo>
                <a:cubicBezTo>
                  <a:pt x="4" y="21"/>
                  <a:pt x="7" y="23"/>
                  <a:pt x="10" y="26"/>
                </a:cubicBezTo>
                <a:cubicBezTo>
                  <a:pt x="16" y="19"/>
                  <a:pt x="20" y="10"/>
                  <a:pt x="21" y="0"/>
                </a:cubicBezTo>
                <a:cubicBezTo>
                  <a:pt x="3" y="0"/>
                  <a:pt x="3" y="0"/>
                  <a:pt x="3"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45" name="Freeform 21"/>
          <p:cNvSpPr/>
          <p:nvPr/>
        </p:nvSpPr>
        <p:spPr bwMode="auto">
          <a:xfrm>
            <a:off x="3916363" y="2035175"/>
            <a:ext cx="119062" cy="98425"/>
          </a:xfrm>
          <a:custGeom>
            <a:avLst/>
            <a:gdLst>
              <a:gd name="T0" fmla="*/ 8 w 17"/>
              <a:gd name="T1" fmla="*/ 14 h 14"/>
              <a:gd name="T2" fmla="*/ 17 w 17"/>
              <a:gd name="T3" fmla="*/ 0 h 14"/>
              <a:gd name="T4" fmla="*/ 0 w 17"/>
              <a:gd name="T5" fmla="*/ 8 h 14"/>
              <a:gd name="T6" fmla="*/ 8 w 17"/>
              <a:gd name="T7" fmla="*/ 14 h 14"/>
            </a:gdLst>
            <a:ahLst/>
            <a:cxnLst>
              <a:cxn ang="0">
                <a:pos x="T0" y="T1"/>
              </a:cxn>
              <a:cxn ang="0">
                <a:pos x="T2" y="T3"/>
              </a:cxn>
              <a:cxn ang="0">
                <a:pos x="T4" y="T5"/>
              </a:cxn>
              <a:cxn ang="0">
                <a:pos x="T6" y="T7"/>
              </a:cxn>
            </a:cxnLst>
            <a:rect l="0" t="0" r="r" b="b"/>
            <a:pathLst>
              <a:path w="17" h="14">
                <a:moveTo>
                  <a:pt x="8" y="14"/>
                </a:moveTo>
                <a:cubicBezTo>
                  <a:pt x="10" y="8"/>
                  <a:pt x="13" y="3"/>
                  <a:pt x="17" y="0"/>
                </a:cubicBezTo>
                <a:cubicBezTo>
                  <a:pt x="11" y="1"/>
                  <a:pt x="5" y="4"/>
                  <a:pt x="0" y="8"/>
                </a:cubicBezTo>
                <a:cubicBezTo>
                  <a:pt x="3" y="10"/>
                  <a:pt x="5" y="12"/>
                  <a:pt x="8" y="14"/>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46" name="Freeform 22"/>
          <p:cNvSpPr/>
          <p:nvPr/>
        </p:nvSpPr>
        <p:spPr bwMode="auto">
          <a:xfrm>
            <a:off x="4240213" y="2112963"/>
            <a:ext cx="141287" cy="176212"/>
          </a:xfrm>
          <a:custGeom>
            <a:avLst/>
            <a:gdLst>
              <a:gd name="T0" fmla="*/ 0 w 20"/>
              <a:gd name="T1" fmla="*/ 7 h 25"/>
              <a:gd name="T2" fmla="*/ 2 w 20"/>
              <a:gd name="T3" fmla="*/ 25 h 25"/>
              <a:gd name="T4" fmla="*/ 20 w 20"/>
              <a:gd name="T5" fmla="*/ 25 h 25"/>
              <a:gd name="T6" fmla="*/ 9 w 20"/>
              <a:gd name="T7" fmla="*/ 0 h 25"/>
              <a:gd name="T8" fmla="*/ 0 w 20"/>
              <a:gd name="T9" fmla="*/ 7 h 25"/>
            </a:gdLst>
            <a:ahLst/>
            <a:cxnLst>
              <a:cxn ang="0">
                <a:pos x="T0" y="T1"/>
              </a:cxn>
              <a:cxn ang="0">
                <a:pos x="T2" y="T3"/>
              </a:cxn>
              <a:cxn ang="0">
                <a:pos x="T4" y="T5"/>
              </a:cxn>
              <a:cxn ang="0">
                <a:pos x="T6" y="T7"/>
              </a:cxn>
              <a:cxn ang="0">
                <a:pos x="T8" y="T9"/>
              </a:cxn>
            </a:cxnLst>
            <a:rect l="0" t="0" r="r" b="b"/>
            <a:pathLst>
              <a:path w="20" h="25">
                <a:moveTo>
                  <a:pt x="0" y="7"/>
                </a:moveTo>
                <a:cubicBezTo>
                  <a:pt x="1" y="12"/>
                  <a:pt x="2" y="18"/>
                  <a:pt x="2" y="25"/>
                </a:cubicBezTo>
                <a:cubicBezTo>
                  <a:pt x="20" y="25"/>
                  <a:pt x="20" y="25"/>
                  <a:pt x="20" y="25"/>
                </a:cubicBezTo>
                <a:cubicBezTo>
                  <a:pt x="20" y="15"/>
                  <a:pt x="16" y="6"/>
                  <a:pt x="9" y="0"/>
                </a:cubicBezTo>
                <a:cubicBezTo>
                  <a:pt x="6" y="2"/>
                  <a:pt x="3" y="5"/>
                  <a:pt x="0" y="7"/>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47" name="Freeform 23"/>
          <p:cNvSpPr/>
          <p:nvPr/>
        </p:nvSpPr>
        <p:spPr bwMode="auto">
          <a:xfrm>
            <a:off x="3824288" y="2112963"/>
            <a:ext cx="134937" cy="176212"/>
          </a:xfrm>
          <a:custGeom>
            <a:avLst/>
            <a:gdLst>
              <a:gd name="T0" fmla="*/ 17 w 19"/>
              <a:gd name="T1" fmla="*/ 25 h 25"/>
              <a:gd name="T2" fmla="*/ 19 w 19"/>
              <a:gd name="T3" fmla="*/ 7 h 25"/>
              <a:gd name="T4" fmla="*/ 10 w 19"/>
              <a:gd name="T5" fmla="*/ 0 h 25"/>
              <a:gd name="T6" fmla="*/ 0 w 19"/>
              <a:gd name="T7" fmla="*/ 25 h 25"/>
              <a:gd name="T8" fmla="*/ 17 w 19"/>
              <a:gd name="T9" fmla="*/ 25 h 25"/>
            </a:gdLst>
            <a:ahLst/>
            <a:cxnLst>
              <a:cxn ang="0">
                <a:pos x="T0" y="T1"/>
              </a:cxn>
              <a:cxn ang="0">
                <a:pos x="T2" y="T3"/>
              </a:cxn>
              <a:cxn ang="0">
                <a:pos x="T4" y="T5"/>
              </a:cxn>
              <a:cxn ang="0">
                <a:pos x="T6" y="T7"/>
              </a:cxn>
              <a:cxn ang="0">
                <a:pos x="T8" y="T9"/>
              </a:cxn>
            </a:cxnLst>
            <a:rect l="0" t="0" r="r" b="b"/>
            <a:pathLst>
              <a:path w="19" h="25">
                <a:moveTo>
                  <a:pt x="17" y="25"/>
                </a:moveTo>
                <a:cubicBezTo>
                  <a:pt x="17" y="19"/>
                  <a:pt x="18" y="12"/>
                  <a:pt x="19" y="7"/>
                </a:cubicBezTo>
                <a:cubicBezTo>
                  <a:pt x="16" y="5"/>
                  <a:pt x="13" y="3"/>
                  <a:pt x="10" y="0"/>
                </a:cubicBezTo>
                <a:cubicBezTo>
                  <a:pt x="4" y="7"/>
                  <a:pt x="0" y="16"/>
                  <a:pt x="0" y="25"/>
                </a:cubicBezTo>
                <a:cubicBezTo>
                  <a:pt x="17" y="25"/>
                  <a:pt x="17" y="25"/>
                  <a:pt x="17" y="25"/>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48" name="Freeform 24"/>
          <p:cNvSpPr/>
          <p:nvPr/>
        </p:nvSpPr>
        <p:spPr bwMode="auto">
          <a:xfrm>
            <a:off x="4162425" y="2479675"/>
            <a:ext cx="127000" cy="106363"/>
          </a:xfrm>
          <a:custGeom>
            <a:avLst/>
            <a:gdLst>
              <a:gd name="T0" fmla="*/ 10 w 18"/>
              <a:gd name="T1" fmla="*/ 0 h 15"/>
              <a:gd name="T2" fmla="*/ 0 w 18"/>
              <a:gd name="T3" fmla="*/ 15 h 15"/>
              <a:gd name="T4" fmla="*/ 18 w 18"/>
              <a:gd name="T5" fmla="*/ 6 h 15"/>
              <a:gd name="T6" fmla="*/ 10 w 18"/>
              <a:gd name="T7" fmla="*/ 0 h 15"/>
            </a:gdLst>
            <a:ahLst/>
            <a:cxnLst>
              <a:cxn ang="0">
                <a:pos x="T0" y="T1"/>
              </a:cxn>
              <a:cxn ang="0">
                <a:pos x="T2" y="T3"/>
              </a:cxn>
              <a:cxn ang="0">
                <a:pos x="T4" y="T5"/>
              </a:cxn>
              <a:cxn ang="0">
                <a:pos x="T6" y="T7"/>
              </a:cxn>
            </a:cxnLst>
            <a:rect l="0" t="0" r="r" b="b"/>
            <a:pathLst>
              <a:path w="18" h="15">
                <a:moveTo>
                  <a:pt x="10" y="0"/>
                </a:moveTo>
                <a:cubicBezTo>
                  <a:pt x="7" y="7"/>
                  <a:pt x="4" y="12"/>
                  <a:pt x="0" y="15"/>
                </a:cubicBezTo>
                <a:cubicBezTo>
                  <a:pt x="7" y="13"/>
                  <a:pt x="13" y="10"/>
                  <a:pt x="18" y="6"/>
                </a:cubicBezTo>
                <a:cubicBezTo>
                  <a:pt x="15" y="4"/>
                  <a:pt x="13" y="2"/>
                  <a:pt x="10"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49" name="Freeform 25"/>
          <p:cNvSpPr/>
          <p:nvPr/>
        </p:nvSpPr>
        <p:spPr bwMode="auto">
          <a:xfrm>
            <a:off x="3916363" y="2479675"/>
            <a:ext cx="112712" cy="98425"/>
          </a:xfrm>
          <a:custGeom>
            <a:avLst/>
            <a:gdLst>
              <a:gd name="T0" fmla="*/ 7 w 16"/>
              <a:gd name="T1" fmla="*/ 0 h 14"/>
              <a:gd name="T2" fmla="*/ 0 w 16"/>
              <a:gd name="T3" fmla="*/ 5 h 14"/>
              <a:gd name="T4" fmla="*/ 16 w 16"/>
              <a:gd name="T5" fmla="*/ 14 h 14"/>
              <a:gd name="T6" fmla="*/ 7 w 16"/>
              <a:gd name="T7" fmla="*/ 0 h 14"/>
            </a:gdLst>
            <a:ahLst/>
            <a:cxnLst>
              <a:cxn ang="0">
                <a:pos x="T0" y="T1"/>
              </a:cxn>
              <a:cxn ang="0">
                <a:pos x="T2" y="T3"/>
              </a:cxn>
              <a:cxn ang="0">
                <a:pos x="T4" y="T5"/>
              </a:cxn>
              <a:cxn ang="0">
                <a:pos x="T6" y="T7"/>
              </a:cxn>
            </a:cxnLst>
            <a:rect l="0" t="0" r="r" b="b"/>
            <a:pathLst>
              <a:path w="16" h="14">
                <a:moveTo>
                  <a:pt x="7" y="0"/>
                </a:moveTo>
                <a:cubicBezTo>
                  <a:pt x="4" y="1"/>
                  <a:pt x="2" y="3"/>
                  <a:pt x="0" y="5"/>
                </a:cubicBezTo>
                <a:cubicBezTo>
                  <a:pt x="4" y="10"/>
                  <a:pt x="10" y="13"/>
                  <a:pt x="16" y="14"/>
                </a:cubicBezTo>
                <a:cubicBezTo>
                  <a:pt x="13" y="11"/>
                  <a:pt x="9" y="6"/>
                  <a:pt x="7"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50" name="Freeform 26"/>
          <p:cNvSpPr>
            <a:spLocks noEditPoints="1"/>
          </p:cNvSpPr>
          <p:nvPr/>
        </p:nvSpPr>
        <p:spPr bwMode="auto">
          <a:xfrm>
            <a:off x="839788" y="2006600"/>
            <a:ext cx="522287" cy="528638"/>
          </a:xfrm>
          <a:custGeom>
            <a:avLst/>
            <a:gdLst>
              <a:gd name="T0" fmla="*/ 74 w 74"/>
              <a:gd name="T1" fmla="*/ 65 h 75"/>
              <a:gd name="T2" fmla="*/ 55 w 74"/>
              <a:gd name="T3" fmla="*/ 47 h 75"/>
              <a:gd name="T4" fmla="*/ 58 w 74"/>
              <a:gd name="T5" fmla="*/ 30 h 75"/>
              <a:gd name="T6" fmla="*/ 28 w 74"/>
              <a:gd name="T7" fmla="*/ 1 h 75"/>
              <a:gd name="T8" fmla="*/ 1 w 74"/>
              <a:gd name="T9" fmla="*/ 33 h 75"/>
              <a:gd name="T10" fmla="*/ 32 w 74"/>
              <a:gd name="T11" fmla="*/ 62 h 75"/>
              <a:gd name="T12" fmla="*/ 47 w 74"/>
              <a:gd name="T13" fmla="*/ 56 h 75"/>
              <a:gd name="T14" fmla="*/ 66 w 74"/>
              <a:gd name="T15" fmla="*/ 74 h 75"/>
              <a:gd name="T16" fmla="*/ 68 w 74"/>
              <a:gd name="T17" fmla="*/ 74 h 75"/>
              <a:gd name="T18" fmla="*/ 74 w 74"/>
              <a:gd name="T19" fmla="*/ 67 h 75"/>
              <a:gd name="T20" fmla="*/ 74 w 74"/>
              <a:gd name="T21" fmla="*/ 65 h 75"/>
              <a:gd name="T22" fmla="*/ 10 w 74"/>
              <a:gd name="T23" fmla="*/ 32 h 75"/>
              <a:gd name="T24" fmla="*/ 29 w 74"/>
              <a:gd name="T25" fmla="*/ 11 h 75"/>
              <a:gd name="T26" fmla="*/ 49 w 74"/>
              <a:gd name="T27" fmla="*/ 31 h 75"/>
              <a:gd name="T28" fmla="*/ 31 w 74"/>
              <a:gd name="T29" fmla="*/ 52 h 75"/>
              <a:gd name="T30" fmla="*/ 10 w 74"/>
              <a:gd name="T31"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75">
                <a:moveTo>
                  <a:pt x="74" y="65"/>
                </a:moveTo>
                <a:cubicBezTo>
                  <a:pt x="55" y="47"/>
                  <a:pt x="55" y="47"/>
                  <a:pt x="55" y="47"/>
                </a:cubicBezTo>
                <a:cubicBezTo>
                  <a:pt x="57" y="42"/>
                  <a:pt x="59" y="36"/>
                  <a:pt x="58" y="30"/>
                </a:cubicBezTo>
                <a:cubicBezTo>
                  <a:pt x="57" y="13"/>
                  <a:pt x="44" y="0"/>
                  <a:pt x="28" y="1"/>
                </a:cubicBezTo>
                <a:cubicBezTo>
                  <a:pt x="12" y="2"/>
                  <a:pt x="0" y="16"/>
                  <a:pt x="1" y="33"/>
                </a:cubicBezTo>
                <a:cubicBezTo>
                  <a:pt x="2" y="49"/>
                  <a:pt x="16" y="63"/>
                  <a:pt x="32" y="62"/>
                </a:cubicBezTo>
                <a:cubicBezTo>
                  <a:pt x="37" y="62"/>
                  <a:pt x="43" y="60"/>
                  <a:pt x="47" y="56"/>
                </a:cubicBezTo>
                <a:cubicBezTo>
                  <a:pt x="66" y="74"/>
                  <a:pt x="66" y="74"/>
                  <a:pt x="66" y="74"/>
                </a:cubicBezTo>
                <a:cubicBezTo>
                  <a:pt x="66" y="75"/>
                  <a:pt x="67" y="75"/>
                  <a:pt x="68" y="74"/>
                </a:cubicBezTo>
                <a:cubicBezTo>
                  <a:pt x="74" y="67"/>
                  <a:pt x="74" y="67"/>
                  <a:pt x="74" y="67"/>
                </a:cubicBezTo>
                <a:cubicBezTo>
                  <a:pt x="74" y="67"/>
                  <a:pt x="74" y="66"/>
                  <a:pt x="74" y="65"/>
                </a:cubicBezTo>
                <a:close/>
                <a:moveTo>
                  <a:pt x="10" y="32"/>
                </a:moveTo>
                <a:cubicBezTo>
                  <a:pt x="10" y="21"/>
                  <a:pt x="18" y="11"/>
                  <a:pt x="29" y="11"/>
                </a:cubicBezTo>
                <a:cubicBezTo>
                  <a:pt x="39" y="10"/>
                  <a:pt x="49" y="19"/>
                  <a:pt x="49" y="31"/>
                </a:cubicBezTo>
                <a:cubicBezTo>
                  <a:pt x="50" y="42"/>
                  <a:pt x="42" y="52"/>
                  <a:pt x="31" y="52"/>
                </a:cubicBezTo>
                <a:cubicBezTo>
                  <a:pt x="20" y="53"/>
                  <a:pt x="11" y="44"/>
                  <a:pt x="10" y="3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51" name="Freeform 27"/>
          <p:cNvSpPr/>
          <p:nvPr/>
        </p:nvSpPr>
        <p:spPr bwMode="auto">
          <a:xfrm>
            <a:off x="4706938" y="3700463"/>
            <a:ext cx="366712" cy="366712"/>
          </a:xfrm>
          <a:custGeom>
            <a:avLst/>
            <a:gdLst>
              <a:gd name="T0" fmla="*/ 33 w 52"/>
              <a:gd name="T1" fmla="*/ 32 h 52"/>
              <a:gd name="T2" fmla="*/ 32 w 52"/>
              <a:gd name="T3" fmla="*/ 29 h 52"/>
              <a:gd name="T4" fmla="*/ 34 w 52"/>
              <a:gd name="T5" fmla="*/ 22 h 52"/>
              <a:gd name="T6" fmla="*/ 36 w 52"/>
              <a:gd name="T7" fmla="*/ 21 h 52"/>
              <a:gd name="T8" fmla="*/ 36 w 52"/>
              <a:gd name="T9" fmla="*/ 18 h 52"/>
              <a:gd name="T10" fmla="*/ 36 w 52"/>
              <a:gd name="T11" fmla="*/ 17 h 52"/>
              <a:gd name="T12" fmla="*/ 37 w 52"/>
              <a:gd name="T13" fmla="*/ 9 h 52"/>
              <a:gd name="T14" fmla="*/ 29 w 52"/>
              <a:gd name="T15" fmla="*/ 1 h 52"/>
              <a:gd name="T16" fmla="*/ 19 w 52"/>
              <a:gd name="T17" fmla="*/ 2 h 52"/>
              <a:gd name="T18" fmla="*/ 15 w 52"/>
              <a:gd name="T19" fmla="*/ 9 h 52"/>
              <a:gd name="T20" fmla="*/ 16 w 52"/>
              <a:gd name="T21" fmla="*/ 17 h 52"/>
              <a:gd name="T22" fmla="*/ 15 w 52"/>
              <a:gd name="T23" fmla="*/ 19 h 52"/>
              <a:gd name="T24" fmla="*/ 17 w 52"/>
              <a:gd name="T25" fmla="*/ 22 h 52"/>
              <a:gd name="T26" fmla="*/ 19 w 52"/>
              <a:gd name="T27" fmla="*/ 31 h 52"/>
              <a:gd name="T28" fmla="*/ 7 w 52"/>
              <a:gd name="T29" fmla="*/ 39 h 52"/>
              <a:gd name="T30" fmla="*/ 0 w 52"/>
              <a:gd name="T31" fmla="*/ 52 h 52"/>
              <a:gd name="T32" fmla="*/ 52 w 52"/>
              <a:gd name="T33" fmla="*/ 52 h 52"/>
              <a:gd name="T34" fmla="*/ 48 w 52"/>
              <a:gd name="T35" fmla="*/ 39 h 52"/>
              <a:gd name="T36" fmla="*/ 33 w 52"/>
              <a:gd name="T3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33" y="32"/>
                </a:moveTo>
                <a:cubicBezTo>
                  <a:pt x="33" y="31"/>
                  <a:pt x="32" y="30"/>
                  <a:pt x="32" y="29"/>
                </a:cubicBezTo>
                <a:cubicBezTo>
                  <a:pt x="33" y="26"/>
                  <a:pt x="34" y="22"/>
                  <a:pt x="34" y="22"/>
                </a:cubicBezTo>
                <a:cubicBezTo>
                  <a:pt x="34" y="22"/>
                  <a:pt x="35" y="22"/>
                  <a:pt x="36" y="21"/>
                </a:cubicBezTo>
                <a:cubicBezTo>
                  <a:pt x="37" y="19"/>
                  <a:pt x="36" y="18"/>
                  <a:pt x="36" y="18"/>
                </a:cubicBezTo>
                <a:cubicBezTo>
                  <a:pt x="36" y="18"/>
                  <a:pt x="36" y="17"/>
                  <a:pt x="36" y="17"/>
                </a:cubicBezTo>
                <a:cubicBezTo>
                  <a:pt x="36" y="15"/>
                  <a:pt x="37" y="12"/>
                  <a:pt x="37" y="9"/>
                </a:cubicBezTo>
                <a:cubicBezTo>
                  <a:pt x="36" y="4"/>
                  <a:pt x="31" y="1"/>
                  <a:pt x="29" y="1"/>
                </a:cubicBezTo>
                <a:cubicBezTo>
                  <a:pt x="27" y="0"/>
                  <a:pt x="23" y="0"/>
                  <a:pt x="19" y="2"/>
                </a:cubicBezTo>
                <a:cubicBezTo>
                  <a:pt x="16" y="4"/>
                  <a:pt x="15" y="7"/>
                  <a:pt x="15" y="9"/>
                </a:cubicBezTo>
                <a:cubicBezTo>
                  <a:pt x="15" y="12"/>
                  <a:pt x="16" y="17"/>
                  <a:pt x="16" y="17"/>
                </a:cubicBezTo>
                <a:cubicBezTo>
                  <a:pt x="16" y="17"/>
                  <a:pt x="15" y="17"/>
                  <a:pt x="15" y="19"/>
                </a:cubicBezTo>
                <a:cubicBezTo>
                  <a:pt x="15" y="21"/>
                  <a:pt x="17" y="22"/>
                  <a:pt x="17" y="22"/>
                </a:cubicBezTo>
                <a:cubicBezTo>
                  <a:pt x="17" y="22"/>
                  <a:pt x="20" y="28"/>
                  <a:pt x="19" y="31"/>
                </a:cubicBezTo>
                <a:cubicBezTo>
                  <a:pt x="18" y="33"/>
                  <a:pt x="12" y="35"/>
                  <a:pt x="7" y="39"/>
                </a:cubicBezTo>
                <a:cubicBezTo>
                  <a:pt x="1" y="42"/>
                  <a:pt x="0" y="52"/>
                  <a:pt x="0" y="52"/>
                </a:cubicBezTo>
                <a:cubicBezTo>
                  <a:pt x="52" y="52"/>
                  <a:pt x="52" y="52"/>
                  <a:pt x="52" y="52"/>
                </a:cubicBezTo>
                <a:cubicBezTo>
                  <a:pt x="52" y="52"/>
                  <a:pt x="51" y="43"/>
                  <a:pt x="48" y="39"/>
                </a:cubicBezTo>
                <a:cubicBezTo>
                  <a:pt x="44" y="36"/>
                  <a:pt x="34" y="35"/>
                  <a:pt x="33" y="3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52" name="Freeform 28"/>
          <p:cNvSpPr/>
          <p:nvPr/>
        </p:nvSpPr>
        <p:spPr bwMode="auto">
          <a:xfrm>
            <a:off x="4706938" y="3925888"/>
            <a:ext cx="182562" cy="141287"/>
          </a:xfrm>
          <a:custGeom>
            <a:avLst/>
            <a:gdLst>
              <a:gd name="T0" fmla="*/ 0 w 26"/>
              <a:gd name="T1" fmla="*/ 20 h 20"/>
              <a:gd name="T2" fmla="*/ 26 w 26"/>
              <a:gd name="T3" fmla="*/ 20 h 20"/>
              <a:gd name="T4" fmla="*/ 20 w 26"/>
              <a:gd name="T5" fmla="*/ 2 h 20"/>
              <a:gd name="T6" fmla="*/ 18 w 26"/>
              <a:gd name="T7" fmla="*/ 0 h 20"/>
              <a:gd name="T8" fmla="*/ 7 w 26"/>
              <a:gd name="T9" fmla="*/ 7 h 20"/>
              <a:gd name="T10" fmla="*/ 0 w 26"/>
              <a:gd name="T11" fmla="*/ 20 h 20"/>
            </a:gdLst>
            <a:ahLst/>
            <a:cxnLst>
              <a:cxn ang="0">
                <a:pos x="T0" y="T1"/>
              </a:cxn>
              <a:cxn ang="0">
                <a:pos x="T2" y="T3"/>
              </a:cxn>
              <a:cxn ang="0">
                <a:pos x="T4" y="T5"/>
              </a:cxn>
              <a:cxn ang="0">
                <a:pos x="T6" y="T7"/>
              </a:cxn>
              <a:cxn ang="0">
                <a:pos x="T8" y="T9"/>
              </a:cxn>
              <a:cxn ang="0">
                <a:pos x="T10" y="T11"/>
              </a:cxn>
            </a:cxnLst>
            <a:rect l="0" t="0" r="r" b="b"/>
            <a:pathLst>
              <a:path w="26" h="20">
                <a:moveTo>
                  <a:pt x="0" y="20"/>
                </a:moveTo>
                <a:cubicBezTo>
                  <a:pt x="26" y="20"/>
                  <a:pt x="26" y="20"/>
                  <a:pt x="26" y="20"/>
                </a:cubicBezTo>
                <a:cubicBezTo>
                  <a:pt x="26" y="20"/>
                  <a:pt x="25" y="7"/>
                  <a:pt x="20" y="2"/>
                </a:cubicBezTo>
                <a:cubicBezTo>
                  <a:pt x="19" y="2"/>
                  <a:pt x="19" y="1"/>
                  <a:pt x="18" y="0"/>
                </a:cubicBezTo>
                <a:cubicBezTo>
                  <a:pt x="15" y="2"/>
                  <a:pt x="11" y="4"/>
                  <a:pt x="7" y="7"/>
                </a:cubicBezTo>
                <a:cubicBezTo>
                  <a:pt x="2" y="10"/>
                  <a:pt x="1" y="17"/>
                  <a:pt x="0" y="2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53" name="Freeform 29"/>
          <p:cNvSpPr/>
          <p:nvPr/>
        </p:nvSpPr>
        <p:spPr bwMode="auto">
          <a:xfrm>
            <a:off x="4381500" y="3567113"/>
            <a:ext cx="417513" cy="500062"/>
          </a:xfrm>
          <a:custGeom>
            <a:avLst/>
            <a:gdLst>
              <a:gd name="T0" fmla="*/ 51 w 59"/>
              <a:gd name="T1" fmla="*/ 54 h 71"/>
              <a:gd name="T2" fmla="*/ 57 w 59"/>
              <a:gd name="T3" fmla="*/ 50 h 71"/>
              <a:gd name="T4" fmla="*/ 59 w 59"/>
              <a:gd name="T5" fmla="*/ 49 h 71"/>
              <a:gd name="T6" fmla="*/ 46 w 59"/>
              <a:gd name="T7" fmla="*/ 43 h 71"/>
              <a:gd name="T8" fmla="*/ 45 w 59"/>
              <a:gd name="T9" fmla="*/ 39 h 71"/>
              <a:gd name="T10" fmla="*/ 47 w 59"/>
              <a:gd name="T11" fmla="*/ 30 h 71"/>
              <a:gd name="T12" fmla="*/ 50 w 59"/>
              <a:gd name="T13" fmla="*/ 27 h 71"/>
              <a:gd name="T14" fmla="*/ 50 w 59"/>
              <a:gd name="T15" fmla="*/ 23 h 71"/>
              <a:gd name="T16" fmla="*/ 50 w 59"/>
              <a:gd name="T17" fmla="*/ 22 h 71"/>
              <a:gd name="T18" fmla="*/ 51 w 59"/>
              <a:gd name="T19" fmla="*/ 11 h 71"/>
              <a:gd name="T20" fmla="*/ 40 w 59"/>
              <a:gd name="T21" fmla="*/ 1 h 71"/>
              <a:gd name="T22" fmla="*/ 27 w 59"/>
              <a:gd name="T23" fmla="*/ 2 h 71"/>
              <a:gd name="T24" fmla="*/ 20 w 59"/>
              <a:gd name="T25" fmla="*/ 12 h 71"/>
              <a:gd name="T26" fmla="*/ 22 w 59"/>
              <a:gd name="T27" fmla="*/ 23 h 71"/>
              <a:gd name="T28" fmla="*/ 20 w 59"/>
              <a:gd name="T29" fmla="*/ 26 h 71"/>
              <a:gd name="T30" fmla="*/ 23 w 59"/>
              <a:gd name="T31" fmla="*/ 30 h 71"/>
              <a:gd name="T32" fmla="*/ 26 w 59"/>
              <a:gd name="T33" fmla="*/ 41 h 71"/>
              <a:gd name="T34" fmla="*/ 10 w 59"/>
              <a:gd name="T35" fmla="*/ 53 h 71"/>
              <a:gd name="T36" fmla="*/ 0 w 59"/>
              <a:gd name="T37" fmla="*/ 71 h 71"/>
              <a:gd name="T38" fmla="*/ 42 w 59"/>
              <a:gd name="T39" fmla="*/ 71 h 71"/>
              <a:gd name="T40" fmla="*/ 51 w 59"/>
              <a:gd name="T41"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1">
                <a:moveTo>
                  <a:pt x="51" y="54"/>
                </a:moveTo>
                <a:cubicBezTo>
                  <a:pt x="53" y="53"/>
                  <a:pt x="55" y="52"/>
                  <a:pt x="57" y="50"/>
                </a:cubicBezTo>
                <a:cubicBezTo>
                  <a:pt x="58" y="50"/>
                  <a:pt x="59" y="50"/>
                  <a:pt x="59" y="49"/>
                </a:cubicBezTo>
                <a:cubicBezTo>
                  <a:pt x="54" y="47"/>
                  <a:pt x="47" y="45"/>
                  <a:pt x="46" y="43"/>
                </a:cubicBezTo>
                <a:cubicBezTo>
                  <a:pt x="46" y="42"/>
                  <a:pt x="45" y="41"/>
                  <a:pt x="45" y="39"/>
                </a:cubicBezTo>
                <a:cubicBezTo>
                  <a:pt x="45" y="35"/>
                  <a:pt x="47" y="30"/>
                  <a:pt x="47" y="30"/>
                </a:cubicBezTo>
                <a:cubicBezTo>
                  <a:pt x="47" y="30"/>
                  <a:pt x="49" y="29"/>
                  <a:pt x="50" y="27"/>
                </a:cubicBezTo>
                <a:cubicBezTo>
                  <a:pt x="51" y="26"/>
                  <a:pt x="50" y="23"/>
                  <a:pt x="50" y="23"/>
                </a:cubicBezTo>
                <a:cubicBezTo>
                  <a:pt x="50" y="23"/>
                  <a:pt x="50" y="23"/>
                  <a:pt x="50" y="22"/>
                </a:cubicBezTo>
                <a:cubicBezTo>
                  <a:pt x="50" y="20"/>
                  <a:pt x="51" y="16"/>
                  <a:pt x="51" y="11"/>
                </a:cubicBezTo>
                <a:cubicBezTo>
                  <a:pt x="50" y="4"/>
                  <a:pt x="43" y="1"/>
                  <a:pt x="40" y="1"/>
                </a:cubicBezTo>
                <a:cubicBezTo>
                  <a:pt x="37" y="0"/>
                  <a:pt x="32" y="0"/>
                  <a:pt x="27" y="2"/>
                </a:cubicBezTo>
                <a:cubicBezTo>
                  <a:pt x="22" y="4"/>
                  <a:pt x="21" y="9"/>
                  <a:pt x="20" y="12"/>
                </a:cubicBezTo>
                <a:cubicBezTo>
                  <a:pt x="20" y="15"/>
                  <a:pt x="22" y="23"/>
                  <a:pt x="22" y="23"/>
                </a:cubicBezTo>
                <a:cubicBezTo>
                  <a:pt x="22" y="23"/>
                  <a:pt x="20" y="23"/>
                  <a:pt x="20" y="26"/>
                </a:cubicBezTo>
                <a:cubicBezTo>
                  <a:pt x="21" y="28"/>
                  <a:pt x="23" y="30"/>
                  <a:pt x="23" y="30"/>
                </a:cubicBezTo>
                <a:cubicBezTo>
                  <a:pt x="23" y="30"/>
                  <a:pt x="27" y="38"/>
                  <a:pt x="26" y="41"/>
                </a:cubicBezTo>
                <a:cubicBezTo>
                  <a:pt x="25" y="44"/>
                  <a:pt x="16" y="48"/>
                  <a:pt x="10" y="53"/>
                </a:cubicBezTo>
                <a:cubicBezTo>
                  <a:pt x="2" y="57"/>
                  <a:pt x="0" y="71"/>
                  <a:pt x="0" y="71"/>
                </a:cubicBezTo>
                <a:cubicBezTo>
                  <a:pt x="42" y="71"/>
                  <a:pt x="42" y="71"/>
                  <a:pt x="42" y="71"/>
                </a:cubicBezTo>
                <a:cubicBezTo>
                  <a:pt x="42" y="69"/>
                  <a:pt x="44" y="58"/>
                  <a:pt x="51" y="54"/>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54" name="Freeform 30"/>
          <p:cNvSpPr/>
          <p:nvPr/>
        </p:nvSpPr>
        <p:spPr bwMode="auto">
          <a:xfrm>
            <a:off x="217488" y="3587750"/>
            <a:ext cx="558800" cy="487363"/>
          </a:xfrm>
          <a:custGeom>
            <a:avLst/>
            <a:gdLst>
              <a:gd name="T0" fmla="*/ 0 w 79"/>
              <a:gd name="T1" fmla="*/ 26 h 69"/>
              <a:gd name="T2" fmla="*/ 20 w 79"/>
              <a:gd name="T3" fmla="*/ 49 h 69"/>
              <a:gd name="T4" fmla="*/ 15 w 79"/>
              <a:gd name="T5" fmla="*/ 69 h 69"/>
              <a:gd name="T6" fmla="*/ 39 w 79"/>
              <a:gd name="T7" fmla="*/ 53 h 69"/>
              <a:gd name="T8" fmla="*/ 45 w 79"/>
              <a:gd name="T9" fmla="*/ 52 h 69"/>
              <a:gd name="T10" fmla="*/ 79 w 79"/>
              <a:gd name="T11" fmla="*/ 26 h 69"/>
              <a:gd name="T12" fmla="*/ 39 w 79"/>
              <a:gd name="T13" fmla="*/ 0 h 69"/>
              <a:gd name="T14" fmla="*/ 0 w 79"/>
              <a:gd name="T15" fmla="*/ 26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69">
                <a:moveTo>
                  <a:pt x="0" y="26"/>
                </a:moveTo>
                <a:cubicBezTo>
                  <a:pt x="0" y="36"/>
                  <a:pt x="8" y="44"/>
                  <a:pt x="20" y="49"/>
                </a:cubicBezTo>
                <a:cubicBezTo>
                  <a:pt x="23" y="50"/>
                  <a:pt x="15" y="69"/>
                  <a:pt x="15" y="69"/>
                </a:cubicBezTo>
                <a:cubicBezTo>
                  <a:pt x="39" y="53"/>
                  <a:pt x="39" y="53"/>
                  <a:pt x="39" y="53"/>
                </a:cubicBezTo>
                <a:cubicBezTo>
                  <a:pt x="39" y="53"/>
                  <a:pt x="43" y="52"/>
                  <a:pt x="45" y="52"/>
                </a:cubicBezTo>
                <a:cubicBezTo>
                  <a:pt x="64" y="51"/>
                  <a:pt x="79" y="40"/>
                  <a:pt x="79" y="26"/>
                </a:cubicBezTo>
                <a:cubicBezTo>
                  <a:pt x="79" y="11"/>
                  <a:pt x="61" y="0"/>
                  <a:pt x="39" y="0"/>
                </a:cubicBezTo>
                <a:cubicBezTo>
                  <a:pt x="18" y="0"/>
                  <a:pt x="0" y="11"/>
                  <a:pt x="0" y="26"/>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55" name="Freeform 31"/>
          <p:cNvSpPr>
            <a:spLocks noEditPoints="1"/>
          </p:cNvSpPr>
          <p:nvPr/>
        </p:nvSpPr>
        <p:spPr bwMode="auto">
          <a:xfrm>
            <a:off x="2624138" y="1801813"/>
            <a:ext cx="204787" cy="204787"/>
          </a:xfrm>
          <a:custGeom>
            <a:avLst/>
            <a:gdLst>
              <a:gd name="T0" fmla="*/ 15 w 29"/>
              <a:gd name="T1" fmla="*/ 0 h 29"/>
              <a:gd name="T2" fmla="*/ 0 w 29"/>
              <a:gd name="T3" fmla="*/ 14 h 29"/>
              <a:gd name="T4" fmla="*/ 15 w 29"/>
              <a:gd name="T5" fmla="*/ 29 h 29"/>
              <a:gd name="T6" fmla="*/ 29 w 29"/>
              <a:gd name="T7" fmla="*/ 14 h 29"/>
              <a:gd name="T8" fmla="*/ 15 w 29"/>
              <a:gd name="T9" fmla="*/ 0 h 29"/>
              <a:gd name="T10" fmla="*/ 23 w 29"/>
              <a:gd name="T11" fmla="*/ 16 h 29"/>
              <a:gd name="T12" fmla="*/ 17 w 29"/>
              <a:gd name="T13" fmla="*/ 16 h 29"/>
              <a:gd name="T14" fmla="*/ 17 w 29"/>
              <a:gd name="T15" fmla="*/ 23 h 29"/>
              <a:gd name="T16" fmla="*/ 13 w 29"/>
              <a:gd name="T17" fmla="*/ 23 h 29"/>
              <a:gd name="T18" fmla="*/ 13 w 29"/>
              <a:gd name="T19" fmla="*/ 16 h 29"/>
              <a:gd name="T20" fmla="*/ 7 w 29"/>
              <a:gd name="T21" fmla="*/ 16 h 29"/>
              <a:gd name="T22" fmla="*/ 7 w 29"/>
              <a:gd name="T23" fmla="*/ 12 h 29"/>
              <a:gd name="T24" fmla="*/ 13 w 29"/>
              <a:gd name="T25" fmla="*/ 12 h 29"/>
              <a:gd name="T26" fmla="*/ 13 w 29"/>
              <a:gd name="T27" fmla="*/ 5 h 29"/>
              <a:gd name="T28" fmla="*/ 17 w 29"/>
              <a:gd name="T29" fmla="*/ 5 h 29"/>
              <a:gd name="T30" fmla="*/ 17 w 29"/>
              <a:gd name="T31" fmla="*/ 12 h 29"/>
              <a:gd name="T32" fmla="*/ 23 w 29"/>
              <a:gd name="T33" fmla="*/ 12 h 29"/>
              <a:gd name="T34" fmla="*/ 23 w 29"/>
              <a:gd name="T3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5" y="0"/>
                </a:moveTo>
                <a:cubicBezTo>
                  <a:pt x="7" y="0"/>
                  <a:pt x="0" y="6"/>
                  <a:pt x="0" y="14"/>
                </a:cubicBezTo>
                <a:cubicBezTo>
                  <a:pt x="0" y="22"/>
                  <a:pt x="7" y="29"/>
                  <a:pt x="15" y="29"/>
                </a:cubicBezTo>
                <a:cubicBezTo>
                  <a:pt x="22" y="29"/>
                  <a:pt x="29" y="22"/>
                  <a:pt x="29" y="14"/>
                </a:cubicBezTo>
                <a:cubicBezTo>
                  <a:pt x="29" y="6"/>
                  <a:pt x="22" y="0"/>
                  <a:pt x="15" y="0"/>
                </a:cubicBezTo>
                <a:close/>
                <a:moveTo>
                  <a:pt x="23" y="16"/>
                </a:moveTo>
                <a:cubicBezTo>
                  <a:pt x="17" y="16"/>
                  <a:pt x="17" y="16"/>
                  <a:pt x="17" y="16"/>
                </a:cubicBezTo>
                <a:cubicBezTo>
                  <a:pt x="17" y="23"/>
                  <a:pt x="17" y="23"/>
                  <a:pt x="17" y="23"/>
                </a:cubicBezTo>
                <a:cubicBezTo>
                  <a:pt x="13" y="23"/>
                  <a:pt x="13" y="23"/>
                  <a:pt x="13" y="23"/>
                </a:cubicBezTo>
                <a:cubicBezTo>
                  <a:pt x="13" y="16"/>
                  <a:pt x="13" y="16"/>
                  <a:pt x="13" y="16"/>
                </a:cubicBezTo>
                <a:cubicBezTo>
                  <a:pt x="7" y="16"/>
                  <a:pt x="7" y="16"/>
                  <a:pt x="7" y="16"/>
                </a:cubicBezTo>
                <a:cubicBezTo>
                  <a:pt x="7" y="12"/>
                  <a:pt x="7" y="12"/>
                  <a:pt x="7" y="12"/>
                </a:cubicBezTo>
                <a:cubicBezTo>
                  <a:pt x="13" y="12"/>
                  <a:pt x="13" y="12"/>
                  <a:pt x="13" y="12"/>
                </a:cubicBezTo>
                <a:cubicBezTo>
                  <a:pt x="13" y="5"/>
                  <a:pt x="13" y="5"/>
                  <a:pt x="13" y="5"/>
                </a:cubicBezTo>
                <a:cubicBezTo>
                  <a:pt x="17" y="5"/>
                  <a:pt x="17" y="5"/>
                  <a:pt x="17" y="5"/>
                </a:cubicBezTo>
                <a:cubicBezTo>
                  <a:pt x="17" y="12"/>
                  <a:pt x="17" y="12"/>
                  <a:pt x="17" y="12"/>
                </a:cubicBezTo>
                <a:cubicBezTo>
                  <a:pt x="23" y="12"/>
                  <a:pt x="23" y="12"/>
                  <a:pt x="23" y="12"/>
                </a:cubicBezTo>
                <a:cubicBezTo>
                  <a:pt x="23" y="16"/>
                  <a:pt x="23" y="16"/>
                  <a:pt x="23" y="16"/>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56" name="Freeform 32"/>
          <p:cNvSpPr/>
          <p:nvPr/>
        </p:nvSpPr>
        <p:spPr bwMode="auto">
          <a:xfrm>
            <a:off x="2624138" y="1865313"/>
            <a:ext cx="149225" cy="141287"/>
          </a:xfrm>
          <a:custGeom>
            <a:avLst/>
            <a:gdLst>
              <a:gd name="T0" fmla="*/ 15 w 21"/>
              <a:gd name="T1" fmla="*/ 20 h 20"/>
              <a:gd name="T2" fmla="*/ 21 w 21"/>
              <a:gd name="T3" fmla="*/ 18 h 20"/>
              <a:gd name="T4" fmla="*/ 17 w 21"/>
              <a:gd name="T5" fmla="*/ 9 h 20"/>
              <a:gd name="T6" fmla="*/ 17 w 21"/>
              <a:gd name="T7" fmla="*/ 8 h 20"/>
              <a:gd name="T8" fmla="*/ 17 w 21"/>
              <a:gd name="T9" fmla="*/ 14 h 20"/>
              <a:gd name="T10" fmla="*/ 13 w 21"/>
              <a:gd name="T11" fmla="*/ 14 h 20"/>
              <a:gd name="T12" fmla="*/ 13 w 21"/>
              <a:gd name="T13" fmla="*/ 7 h 20"/>
              <a:gd name="T14" fmla="*/ 7 w 21"/>
              <a:gd name="T15" fmla="*/ 7 h 20"/>
              <a:gd name="T16" fmla="*/ 7 w 21"/>
              <a:gd name="T17" fmla="*/ 3 h 20"/>
              <a:gd name="T18" fmla="*/ 9 w 21"/>
              <a:gd name="T19" fmla="*/ 3 h 20"/>
              <a:gd name="T20" fmla="*/ 1 w 21"/>
              <a:gd name="T21" fmla="*/ 0 h 20"/>
              <a:gd name="T22" fmla="*/ 0 w 21"/>
              <a:gd name="T23" fmla="*/ 5 h 20"/>
              <a:gd name="T24" fmla="*/ 15 w 2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0">
                <a:moveTo>
                  <a:pt x="15" y="20"/>
                </a:moveTo>
                <a:cubicBezTo>
                  <a:pt x="17" y="20"/>
                  <a:pt x="19" y="19"/>
                  <a:pt x="21" y="18"/>
                </a:cubicBezTo>
                <a:cubicBezTo>
                  <a:pt x="20" y="15"/>
                  <a:pt x="19" y="11"/>
                  <a:pt x="17" y="9"/>
                </a:cubicBezTo>
                <a:cubicBezTo>
                  <a:pt x="17" y="8"/>
                  <a:pt x="17" y="8"/>
                  <a:pt x="17" y="8"/>
                </a:cubicBezTo>
                <a:cubicBezTo>
                  <a:pt x="17" y="14"/>
                  <a:pt x="17" y="14"/>
                  <a:pt x="17" y="14"/>
                </a:cubicBezTo>
                <a:cubicBezTo>
                  <a:pt x="13" y="14"/>
                  <a:pt x="13" y="14"/>
                  <a:pt x="13" y="14"/>
                </a:cubicBezTo>
                <a:cubicBezTo>
                  <a:pt x="13" y="7"/>
                  <a:pt x="13" y="7"/>
                  <a:pt x="13" y="7"/>
                </a:cubicBezTo>
                <a:cubicBezTo>
                  <a:pt x="7" y="7"/>
                  <a:pt x="7" y="7"/>
                  <a:pt x="7" y="7"/>
                </a:cubicBezTo>
                <a:cubicBezTo>
                  <a:pt x="7" y="3"/>
                  <a:pt x="7" y="3"/>
                  <a:pt x="7" y="3"/>
                </a:cubicBezTo>
                <a:cubicBezTo>
                  <a:pt x="9" y="3"/>
                  <a:pt x="9" y="3"/>
                  <a:pt x="9" y="3"/>
                </a:cubicBezTo>
                <a:cubicBezTo>
                  <a:pt x="6" y="2"/>
                  <a:pt x="3" y="1"/>
                  <a:pt x="1" y="0"/>
                </a:cubicBezTo>
                <a:cubicBezTo>
                  <a:pt x="0" y="1"/>
                  <a:pt x="0" y="3"/>
                  <a:pt x="0" y="5"/>
                </a:cubicBezTo>
                <a:cubicBezTo>
                  <a:pt x="0" y="13"/>
                  <a:pt x="7" y="20"/>
                  <a:pt x="15" y="2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57" name="Freeform 33"/>
          <p:cNvSpPr/>
          <p:nvPr/>
        </p:nvSpPr>
        <p:spPr bwMode="auto">
          <a:xfrm>
            <a:off x="2328863" y="1547813"/>
            <a:ext cx="458787" cy="501650"/>
          </a:xfrm>
          <a:custGeom>
            <a:avLst/>
            <a:gdLst>
              <a:gd name="T0" fmla="*/ 57 w 65"/>
              <a:gd name="T1" fmla="*/ 69 h 71"/>
              <a:gd name="T2" fmla="*/ 38 w 65"/>
              <a:gd name="T3" fmla="*/ 50 h 71"/>
              <a:gd name="T4" fmla="*/ 40 w 65"/>
              <a:gd name="T5" fmla="*/ 41 h 71"/>
              <a:gd name="T6" fmla="*/ 40 w 65"/>
              <a:gd name="T7" fmla="*/ 39 h 71"/>
              <a:gd name="T8" fmla="*/ 42 w 65"/>
              <a:gd name="T9" fmla="*/ 29 h 71"/>
              <a:gd name="T10" fmla="*/ 44 w 65"/>
              <a:gd name="T11" fmla="*/ 26 h 71"/>
              <a:gd name="T12" fmla="*/ 45 w 65"/>
              <a:gd name="T13" fmla="*/ 22 h 71"/>
              <a:gd name="T14" fmla="*/ 44 w 65"/>
              <a:gd name="T15" fmla="*/ 21 h 71"/>
              <a:gd name="T16" fmla="*/ 45 w 65"/>
              <a:gd name="T17" fmla="*/ 14 h 71"/>
              <a:gd name="T18" fmla="*/ 45 w 65"/>
              <a:gd name="T19" fmla="*/ 10 h 71"/>
              <a:gd name="T20" fmla="*/ 36 w 65"/>
              <a:gd name="T21" fmla="*/ 1 h 71"/>
              <a:gd name="T22" fmla="*/ 26 w 65"/>
              <a:gd name="T23" fmla="*/ 2 h 71"/>
              <a:gd name="T24" fmla="*/ 18 w 65"/>
              <a:gd name="T25" fmla="*/ 0 h 71"/>
              <a:gd name="T26" fmla="*/ 18 w 65"/>
              <a:gd name="T27" fmla="*/ 11 h 71"/>
              <a:gd name="T28" fmla="*/ 19 w 65"/>
              <a:gd name="T29" fmla="*/ 21 h 71"/>
              <a:gd name="T30" fmla="*/ 18 w 65"/>
              <a:gd name="T31" fmla="*/ 24 h 71"/>
              <a:gd name="T32" fmla="*/ 20 w 65"/>
              <a:gd name="T33" fmla="*/ 29 h 71"/>
              <a:gd name="T34" fmla="*/ 23 w 65"/>
              <a:gd name="T35" fmla="*/ 41 h 71"/>
              <a:gd name="T36" fmla="*/ 9 w 65"/>
              <a:gd name="T37" fmla="*/ 52 h 71"/>
              <a:gd name="T38" fmla="*/ 0 w 65"/>
              <a:gd name="T39" fmla="*/ 71 h 71"/>
              <a:gd name="T40" fmla="*/ 65 w 65"/>
              <a:gd name="T41" fmla="*/ 71 h 71"/>
              <a:gd name="T42" fmla="*/ 64 w 65"/>
              <a:gd name="T43" fmla="*/ 67 h 71"/>
              <a:gd name="T44" fmla="*/ 57 w 65"/>
              <a:gd name="T45"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1">
                <a:moveTo>
                  <a:pt x="57" y="69"/>
                </a:moveTo>
                <a:cubicBezTo>
                  <a:pt x="46" y="69"/>
                  <a:pt x="38" y="61"/>
                  <a:pt x="38" y="50"/>
                </a:cubicBezTo>
                <a:cubicBezTo>
                  <a:pt x="38" y="47"/>
                  <a:pt x="39" y="43"/>
                  <a:pt x="40" y="41"/>
                </a:cubicBezTo>
                <a:cubicBezTo>
                  <a:pt x="40" y="40"/>
                  <a:pt x="40" y="39"/>
                  <a:pt x="40" y="39"/>
                </a:cubicBezTo>
                <a:cubicBezTo>
                  <a:pt x="40" y="34"/>
                  <a:pt x="42" y="29"/>
                  <a:pt x="42" y="29"/>
                </a:cubicBezTo>
                <a:cubicBezTo>
                  <a:pt x="42" y="29"/>
                  <a:pt x="44" y="28"/>
                  <a:pt x="44" y="26"/>
                </a:cubicBezTo>
                <a:cubicBezTo>
                  <a:pt x="45" y="25"/>
                  <a:pt x="45" y="22"/>
                  <a:pt x="45" y="22"/>
                </a:cubicBezTo>
                <a:cubicBezTo>
                  <a:pt x="45" y="22"/>
                  <a:pt x="44" y="22"/>
                  <a:pt x="44" y="21"/>
                </a:cubicBezTo>
                <a:cubicBezTo>
                  <a:pt x="44" y="19"/>
                  <a:pt x="45" y="17"/>
                  <a:pt x="45" y="14"/>
                </a:cubicBezTo>
                <a:cubicBezTo>
                  <a:pt x="45" y="12"/>
                  <a:pt x="45" y="12"/>
                  <a:pt x="45" y="10"/>
                </a:cubicBezTo>
                <a:cubicBezTo>
                  <a:pt x="45" y="3"/>
                  <a:pt x="39" y="2"/>
                  <a:pt x="36" y="1"/>
                </a:cubicBezTo>
                <a:cubicBezTo>
                  <a:pt x="31" y="1"/>
                  <a:pt x="30" y="1"/>
                  <a:pt x="26" y="2"/>
                </a:cubicBezTo>
                <a:cubicBezTo>
                  <a:pt x="22" y="2"/>
                  <a:pt x="18" y="0"/>
                  <a:pt x="18" y="0"/>
                </a:cubicBezTo>
                <a:cubicBezTo>
                  <a:pt x="18" y="0"/>
                  <a:pt x="17" y="5"/>
                  <a:pt x="18" y="11"/>
                </a:cubicBezTo>
                <a:cubicBezTo>
                  <a:pt x="18" y="16"/>
                  <a:pt x="19" y="21"/>
                  <a:pt x="19" y="21"/>
                </a:cubicBezTo>
                <a:cubicBezTo>
                  <a:pt x="19" y="21"/>
                  <a:pt x="18" y="21"/>
                  <a:pt x="18" y="24"/>
                </a:cubicBezTo>
                <a:cubicBezTo>
                  <a:pt x="18" y="27"/>
                  <a:pt x="20" y="29"/>
                  <a:pt x="20" y="29"/>
                </a:cubicBezTo>
                <a:cubicBezTo>
                  <a:pt x="20" y="29"/>
                  <a:pt x="24" y="38"/>
                  <a:pt x="23" y="41"/>
                </a:cubicBezTo>
                <a:cubicBezTo>
                  <a:pt x="23" y="44"/>
                  <a:pt x="14" y="47"/>
                  <a:pt x="9" y="52"/>
                </a:cubicBezTo>
                <a:cubicBezTo>
                  <a:pt x="1" y="57"/>
                  <a:pt x="0" y="71"/>
                  <a:pt x="0" y="71"/>
                </a:cubicBezTo>
                <a:cubicBezTo>
                  <a:pt x="65" y="71"/>
                  <a:pt x="65" y="71"/>
                  <a:pt x="65" y="71"/>
                </a:cubicBezTo>
                <a:cubicBezTo>
                  <a:pt x="65" y="71"/>
                  <a:pt x="64" y="70"/>
                  <a:pt x="64" y="67"/>
                </a:cubicBezTo>
                <a:cubicBezTo>
                  <a:pt x="62" y="68"/>
                  <a:pt x="59" y="69"/>
                  <a:pt x="57" y="69"/>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58" name="Freeform 34"/>
          <p:cNvSpPr/>
          <p:nvPr/>
        </p:nvSpPr>
        <p:spPr bwMode="auto">
          <a:xfrm>
            <a:off x="3351213" y="3630613"/>
            <a:ext cx="862012" cy="373062"/>
          </a:xfrm>
          <a:custGeom>
            <a:avLst/>
            <a:gdLst>
              <a:gd name="T0" fmla="*/ 122 w 122"/>
              <a:gd name="T1" fmla="*/ 27 h 53"/>
              <a:gd name="T2" fmla="*/ 81 w 122"/>
              <a:gd name="T3" fmla="*/ 0 h 53"/>
              <a:gd name="T4" fmla="*/ 7 w 122"/>
              <a:gd name="T5" fmla="*/ 0 h 53"/>
              <a:gd name="T6" fmla="*/ 0 w 122"/>
              <a:gd name="T7" fmla="*/ 4 h 53"/>
              <a:gd name="T8" fmla="*/ 0 w 122"/>
              <a:gd name="T9" fmla="*/ 49 h 53"/>
              <a:gd name="T10" fmla="*/ 7 w 122"/>
              <a:gd name="T11" fmla="*/ 53 h 53"/>
              <a:gd name="T12" fmla="*/ 83 w 122"/>
              <a:gd name="T13" fmla="*/ 53 h 53"/>
              <a:gd name="T14" fmla="*/ 122 w 122"/>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53">
                <a:moveTo>
                  <a:pt x="122" y="27"/>
                </a:moveTo>
                <a:cubicBezTo>
                  <a:pt x="81" y="0"/>
                  <a:pt x="81" y="0"/>
                  <a:pt x="81" y="0"/>
                </a:cubicBezTo>
                <a:cubicBezTo>
                  <a:pt x="7" y="0"/>
                  <a:pt x="7" y="0"/>
                  <a:pt x="7" y="0"/>
                </a:cubicBezTo>
                <a:cubicBezTo>
                  <a:pt x="3" y="0"/>
                  <a:pt x="0" y="2"/>
                  <a:pt x="0" y="4"/>
                </a:cubicBezTo>
                <a:cubicBezTo>
                  <a:pt x="0" y="49"/>
                  <a:pt x="0" y="49"/>
                  <a:pt x="0" y="49"/>
                </a:cubicBezTo>
                <a:cubicBezTo>
                  <a:pt x="0" y="51"/>
                  <a:pt x="3" y="53"/>
                  <a:pt x="7" y="53"/>
                </a:cubicBezTo>
                <a:cubicBezTo>
                  <a:pt x="83" y="53"/>
                  <a:pt x="83" y="53"/>
                  <a:pt x="83" y="53"/>
                </a:cubicBezTo>
                <a:lnTo>
                  <a:pt x="122" y="27"/>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59" name="Freeform 35"/>
          <p:cNvSpPr/>
          <p:nvPr/>
        </p:nvSpPr>
        <p:spPr bwMode="auto">
          <a:xfrm>
            <a:off x="944563" y="3630613"/>
            <a:ext cx="868362" cy="373062"/>
          </a:xfrm>
          <a:custGeom>
            <a:avLst/>
            <a:gdLst>
              <a:gd name="T0" fmla="*/ 0 w 123"/>
              <a:gd name="T1" fmla="*/ 25 h 53"/>
              <a:gd name="T2" fmla="*/ 41 w 123"/>
              <a:gd name="T3" fmla="*/ 53 h 53"/>
              <a:gd name="T4" fmla="*/ 115 w 123"/>
              <a:gd name="T5" fmla="*/ 53 h 53"/>
              <a:gd name="T6" fmla="*/ 122 w 123"/>
              <a:gd name="T7" fmla="*/ 49 h 53"/>
              <a:gd name="T8" fmla="*/ 123 w 123"/>
              <a:gd name="T9" fmla="*/ 5 h 53"/>
              <a:gd name="T10" fmla="*/ 116 w 123"/>
              <a:gd name="T11" fmla="*/ 0 h 53"/>
              <a:gd name="T12" fmla="*/ 39 w 123"/>
              <a:gd name="T13" fmla="*/ 0 h 53"/>
              <a:gd name="T14" fmla="*/ 0 w 123"/>
              <a:gd name="T15" fmla="*/ 2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53">
                <a:moveTo>
                  <a:pt x="0" y="25"/>
                </a:moveTo>
                <a:cubicBezTo>
                  <a:pt x="41" y="53"/>
                  <a:pt x="41" y="53"/>
                  <a:pt x="41" y="53"/>
                </a:cubicBezTo>
                <a:cubicBezTo>
                  <a:pt x="115" y="53"/>
                  <a:pt x="115" y="53"/>
                  <a:pt x="115" y="53"/>
                </a:cubicBezTo>
                <a:cubicBezTo>
                  <a:pt x="119" y="53"/>
                  <a:pt x="122" y="51"/>
                  <a:pt x="122" y="49"/>
                </a:cubicBezTo>
                <a:cubicBezTo>
                  <a:pt x="123" y="5"/>
                  <a:pt x="123" y="5"/>
                  <a:pt x="123" y="5"/>
                </a:cubicBezTo>
                <a:cubicBezTo>
                  <a:pt x="123" y="2"/>
                  <a:pt x="120" y="0"/>
                  <a:pt x="116" y="0"/>
                </a:cubicBezTo>
                <a:cubicBezTo>
                  <a:pt x="39" y="0"/>
                  <a:pt x="39" y="0"/>
                  <a:pt x="39" y="0"/>
                </a:cubicBezTo>
                <a:lnTo>
                  <a:pt x="0" y="25"/>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0" name="Freeform 36"/>
          <p:cNvSpPr/>
          <p:nvPr/>
        </p:nvSpPr>
        <p:spPr bwMode="auto">
          <a:xfrm>
            <a:off x="2378075" y="2182813"/>
            <a:ext cx="381000" cy="868362"/>
          </a:xfrm>
          <a:custGeom>
            <a:avLst/>
            <a:gdLst>
              <a:gd name="T0" fmla="*/ 27 w 54"/>
              <a:gd name="T1" fmla="*/ 0 h 123"/>
              <a:gd name="T2" fmla="*/ 0 w 54"/>
              <a:gd name="T3" fmla="*/ 42 h 123"/>
              <a:gd name="T4" fmla="*/ 0 w 54"/>
              <a:gd name="T5" fmla="*/ 116 h 123"/>
              <a:gd name="T6" fmla="*/ 5 w 54"/>
              <a:gd name="T7" fmla="*/ 123 h 123"/>
              <a:gd name="T8" fmla="*/ 49 w 54"/>
              <a:gd name="T9" fmla="*/ 123 h 123"/>
              <a:gd name="T10" fmla="*/ 54 w 54"/>
              <a:gd name="T11" fmla="*/ 116 h 123"/>
              <a:gd name="T12" fmla="*/ 53 w 54"/>
              <a:gd name="T13" fmla="*/ 39 h 123"/>
              <a:gd name="T14" fmla="*/ 27 w 54"/>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23">
                <a:moveTo>
                  <a:pt x="27" y="0"/>
                </a:moveTo>
                <a:cubicBezTo>
                  <a:pt x="0" y="42"/>
                  <a:pt x="0" y="42"/>
                  <a:pt x="0" y="42"/>
                </a:cubicBezTo>
                <a:cubicBezTo>
                  <a:pt x="0" y="116"/>
                  <a:pt x="0" y="116"/>
                  <a:pt x="0" y="116"/>
                </a:cubicBezTo>
                <a:cubicBezTo>
                  <a:pt x="0" y="120"/>
                  <a:pt x="2" y="123"/>
                  <a:pt x="5" y="123"/>
                </a:cubicBezTo>
                <a:cubicBezTo>
                  <a:pt x="49" y="123"/>
                  <a:pt x="49" y="123"/>
                  <a:pt x="49" y="123"/>
                </a:cubicBezTo>
                <a:cubicBezTo>
                  <a:pt x="52" y="123"/>
                  <a:pt x="54" y="119"/>
                  <a:pt x="54" y="116"/>
                </a:cubicBezTo>
                <a:cubicBezTo>
                  <a:pt x="53" y="39"/>
                  <a:pt x="53" y="39"/>
                  <a:pt x="53" y="39"/>
                </a:cubicBezTo>
                <a:lnTo>
                  <a:pt x="27" y="0"/>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1" name="Freeform 37"/>
          <p:cNvSpPr/>
          <p:nvPr/>
        </p:nvSpPr>
        <p:spPr bwMode="auto">
          <a:xfrm>
            <a:off x="2392363" y="4583113"/>
            <a:ext cx="373062" cy="868362"/>
          </a:xfrm>
          <a:custGeom>
            <a:avLst/>
            <a:gdLst>
              <a:gd name="T0" fmla="*/ 26 w 53"/>
              <a:gd name="T1" fmla="*/ 123 h 123"/>
              <a:gd name="T2" fmla="*/ 53 w 53"/>
              <a:gd name="T3" fmla="*/ 81 h 123"/>
              <a:gd name="T4" fmla="*/ 53 w 53"/>
              <a:gd name="T5" fmla="*/ 7 h 123"/>
              <a:gd name="T6" fmla="*/ 49 w 53"/>
              <a:gd name="T7" fmla="*/ 1 h 123"/>
              <a:gd name="T8" fmla="*/ 4 w 53"/>
              <a:gd name="T9" fmla="*/ 0 h 123"/>
              <a:gd name="T10" fmla="*/ 0 w 53"/>
              <a:gd name="T11" fmla="*/ 7 h 123"/>
              <a:gd name="T12" fmla="*/ 0 w 53"/>
              <a:gd name="T13" fmla="*/ 84 h 123"/>
              <a:gd name="T14" fmla="*/ 26 w 53"/>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23">
                <a:moveTo>
                  <a:pt x="26" y="123"/>
                </a:moveTo>
                <a:cubicBezTo>
                  <a:pt x="53" y="81"/>
                  <a:pt x="53" y="81"/>
                  <a:pt x="53" y="81"/>
                </a:cubicBezTo>
                <a:cubicBezTo>
                  <a:pt x="53" y="7"/>
                  <a:pt x="53" y="7"/>
                  <a:pt x="53" y="7"/>
                </a:cubicBezTo>
                <a:cubicBezTo>
                  <a:pt x="53" y="4"/>
                  <a:pt x="51" y="1"/>
                  <a:pt x="49" y="1"/>
                </a:cubicBezTo>
                <a:cubicBezTo>
                  <a:pt x="4" y="0"/>
                  <a:pt x="4" y="0"/>
                  <a:pt x="4" y="0"/>
                </a:cubicBezTo>
                <a:cubicBezTo>
                  <a:pt x="2" y="0"/>
                  <a:pt x="0" y="3"/>
                  <a:pt x="0" y="7"/>
                </a:cubicBezTo>
                <a:cubicBezTo>
                  <a:pt x="0" y="84"/>
                  <a:pt x="0" y="84"/>
                  <a:pt x="0" y="84"/>
                </a:cubicBezTo>
                <a:lnTo>
                  <a:pt x="26" y="123"/>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6" name="Freeform 38"/>
          <p:cNvSpPr/>
          <p:nvPr/>
        </p:nvSpPr>
        <p:spPr bwMode="auto">
          <a:xfrm>
            <a:off x="3013075" y="2627313"/>
            <a:ext cx="719138" cy="749300"/>
          </a:xfrm>
          <a:custGeom>
            <a:avLst/>
            <a:gdLst>
              <a:gd name="T0" fmla="*/ 102 w 102"/>
              <a:gd name="T1" fmla="*/ 0 h 106"/>
              <a:gd name="T2" fmla="*/ 53 w 102"/>
              <a:gd name="T3" fmla="*/ 12 h 106"/>
              <a:gd name="T4" fmla="*/ 3 w 102"/>
              <a:gd name="T5" fmla="*/ 66 h 106"/>
              <a:gd name="T6" fmla="*/ 1 w 102"/>
              <a:gd name="T7" fmla="*/ 74 h 106"/>
              <a:gd name="T8" fmla="*/ 34 w 102"/>
              <a:gd name="T9" fmla="*/ 104 h 106"/>
              <a:gd name="T10" fmla="*/ 42 w 102"/>
              <a:gd name="T11" fmla="*/ 102 h 106"/>
              <a:gd name="T12" fmla="*/ 94 w 102"/>
              <a:gd name="T13" fmla="*/ 46 h 106"/>
              <a:gd name="T14" fmla="*/ 102 w 102"/>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6">
                <a:moveTo>
                  <a:pt x="102" y="0"/>
                </a:moveTo>
                <a:cubicBezTo>
                  <a:pt x="53" y="12"/>
                  <a:pt x="53" y="12"/>
                  <a:pt x="53" y="12"/>
                </a:cubicBezTo>
                <a:cubicBezTo>
                  <a:pt x="3" y="66"/>
                  <a:pt x="3" y="66"/>
                  <a:pt x="3" y="66"/>
                </a:cubicBezTo>
                <a:cubicBezTo>
                  <a:pt x="0" y="69"/>
                  <a:pt x="0" y="72"/>
                  <a:pt x="1" y="74"/>
                </a:cubicBezTo>
                <a:cubicBezTo>
                  <a:pt x="34" y="104"/>
                  <a:pt x="34" y="104"/>
                  <a:pt x="34" y="104"/>
                </a:cubicBezTo>
                <a:cubicBezTo>
                  <a:pt x="36" y="106"/>
                  <a:pt x="39" y="105"/>
                  <a:pt x="42" y="102"/>
                </a:cubicBezTo>
                <a:cubicBezTo>
                  <a:pt x="94" y="46"/>
                  <a:pt x="94" y="46"/>
                  <a:pt x="94" y="46"/>
                </a:cubicBezTo>
                <a:lnTo>
                  <a:pt x="102" y="0"/>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7" name="Freeform 39"/>
          <p:cNvSpPr/>
          <p:nvPr/>
        </p:nvSpPr>
        <p:spPr bwMode="auto">
          <a:xfrm>
            <a:off x="1489075" y="4257675"/>
            <a:ext cx="725488" cy="749300"/>
          </a:xfrm>
          <a:custGeom>
            <a:avLst/>
            <a:gdLst>
              <a:gd name="T0" fmla="*/ 0 w 103"/>
              <a:gd name="T1" fmla="*/ 106 h 106"/>
              <a:gd name="T2" fmla="*/ 49 w 103"/>
              <a:gd name="T3" fmla="*/ 95 h 106"/>
              <a:gd name="T4" fmla="*/ 100 w 103"/>
              <a:gd name="T5" fmla="*/ 41 h 106"/>
              <a:gd name="T6" fmla="*/ 101 w 103"/>
              <a:gd name="T7" fmla="*/ 33 h 106"/>
              <a:gd name="T8" fmla="*/ 69 w 103"/>
              <a:gd name="T9" fmla="*/ 2 h 106"/>
              <a:gd name="T10" fmla="*/ 61 w 103"/>
              <a:gd name="T11" fmla="*/ 4 h 106"/>
              <a:gd name="T12" fmla="*/ 8 w 103"/>
              <a:gd name="T13" fmla="*/ 60 h 106"/>
              <a:gd name="T14" fmla="*/ 0 w 103"/>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6">
                <a:moveTo>
                  <a:pt x="0" y="106"/>
                </a:moveTo>
                <a:cubicBezTo>
                  <a:pt x="49" y="95"/>
                  <a:pt x="49" y="95"/>
                  <a:pt x="49" y="95"/>
                </a:cubicBezTo>
                <a:cubicBezTo>
                  <a:pt x="100" y="41"/>
                  <a:pt x="100" y="41"/>
                  <a:pt x="100" y="41"/>
                </a:cubicBezTo>
                <a:cubicBezTo>
                  <a:pt x="102" y="38"/>
                  <a:pt x="103" y="34"/>
                  <a:pt x="101" y="33"/>
                </a:cubicBezTo>
                <a:cubicBezTo>
                  <a:pt x="69" y="2"/>
                  <a:pt x="69" y="2"/>
                  <a:pt x="69" y="2"/>
                </a:cubicBezTo>
                <a:cubicBezTo>
                  <a:pt x="67" y="0"/>
                  <a:pt x="63" y="1"/>
                  <a:pt x="61" y="4"/>
                </a:cubicBezTo>
                <a:cubicBezTo>
                  <a:pt x="8" y="60"/>
                  <a:pt x="8" y="60"/>
                  <a:pt x="8" y="60"/>
                </a:cubicBezTo>
                <a:lnTo>
                  <a:pt x="0" y="106"/>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74" name="Freeform 40"/>
          <p:cNvSpPr/>
          <p:nvPr/>
        </p:nvSpPr>
        <p:spPr bwMode="auto">
          <a:xfrm>
            <a:off x="2998788" y="4243388"/>
            <a:ext cx="727075" cy="741362"/>
          </a:xfrm>
          <a:custGeom>
            <a:avLst/>
            <a:gdLst>
              <a:gd name="T0" fmla="*/ 103 w 103"/>
              <a:gd name="T1" fmla="*/ 105 h 105"/>
              <a:gd name="T2" fmla="*/ 93 w 103"/>
              <a:gd name="T3" fmla="*/ 56 h 105"/>
              <a:gd name="T4" fmla="*/ 41 w 103"/>
              <a:gd name="T5" fmla="*/ 3 h 105"/>
              <a:gd name="T6" fmla="*/ 33 w 103"/>
              <a:gd name="T7" fmla="*/ 1 h 105"/>
              <a:gd name="T8" fmla="*/ 2 w 103"/>
              <a:gd name="T9" fmla="*/ 33 h 105"/>
              <a:gd name="T10" fmla="*/ 3 w 103"/>
              <a:gd name="T11" fmla="*/ 41 h 105"/>
              <a:gd name="T12" fmla="*/ 57 w 103"/>
              <a:gd name="T13" fmla="*/ 95 h 105"/>
              <a:gd name="T14" fmla="*/ 103 w 103"/>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103" y="105"/>
                </a:moveTo>
                <a:cubicBezTo>
                  <a:pt x="93" y="56"/>
                  <a:pt x="93" y="56"/>
                  <a:pt x="93" y="56"/>
                </a:cubicBezTo>
                <a:cubicBezTo>
                  <a:pt x="41" y="3"/>
                  <a:pt x="41" y="3"/>
                  <a:pt x="41" y="3"/>
                </a:cubicBezTo>
                <a:cubicBezTo>
                  <a:pt x="38" y="0"/>
                  <a:pt x="35" y="0"/>
                  <a:pt x="33" y="1"/>
                </a:cubicBezTo>
                <a:cubicBezTo>
                  <a:pt x="2" y="33"/>
                  <a:pt x="2" y="33"/>
                  <a:pt x="2" y="33"/>
                </a:cubicBezTo>
                <a:cubicBezTo>
                  <a:pt x="0" y="34"/>
                  <a:pt x="1" y="38"/>
                  <a:pt x="3" y="41"/>
                </a:cubicBezTo>
                <a:cubicBezTo>
                  <a:pt x="57" y="95"/>
                  <a:pt x="57" y="95"/>
                  <a:pt x="57" y="95"/>
                </a:cubicBezTo>
                <a:lnTo>
                  <a:pt x="103" y="105"/>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79" name="Freeform 41"/>
          <p:cNvSpPr/>
          <p:nvPr/>
        </p:nvSpPr>
        <p:spPr bwMode="auto">
          <a:xfrm>
            <a:off x="1431925" y="2649538"/>
            <a:ext cx="727075" cy="739775"/>
          </a:xfrm>
          <a:custGeom>
            <a:avLst/>
            <a:gdLst>
              <a:gd name="T0" fmla="*/ 0 w 103"/>
              <a:gd name="T1" fmla="*/ 0 h 105"/>
              <a:gd name="T2" fmla="*/ 10 w 103"/>
              <a:gd name="T3" fmla="*/ 49 h 105"/>
              <a:gd name="T4" fmla="*/ 62 w 103"/>
              <a:gd name="T5" fmla="*/ 102 h 105"/>
              <a:gd name="T6" fmla="*/ 70 w 103"/>
              <a:gd name="T7" fmla="*/ 104 h 105"/>
              <a:gd name="T8" fmla="*/ 101 w 103"/>
              <a:gd name="T9" fmla="*/ 73 h 105"/>
              <a:gd name="T10" fmla="*/ 100 w 103"/>
              <a:gd name="T11" fmla="*/ 65 h 105"/>
              <a:gd name="T12" fmla="*/ 46 w 103"/>
              <a:gd name="T13" fmla="*/ 10 h 105"/>
              <a:gd name="T14" fmla="*/ 0 w 103"/>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0" y="0"/>
                </a:moveTo>
                <a:cubicBezTo>
                  <a:pt x="10" y="49"/>
                  <a:pt x="10" y="49"/>
                  <a:pt x="10" y="49"/>
                </a:cubicBezTo>
                <a:cubicBezTo>
                  <a:pt x="62" y="102"/>
                  <a:pt x="62" y="102"/>
                  <a:pt x="62" y="102"/>
                </a:cubicBezTo>
                <a:cubicBezTo>
                  <a:pt x="64" y="105"/>
                  <a:pt x="68" y="105"/>
                  <a:pt x="70" y="104"/>
                </a:cubicBezTo>
                <a:cubicBezTo>
                  <a:pt x="101" y="73"/>
                  <a:pt x="101" y="73"/>
                  <a:pt x="101" y="73"/>
                </a:cubicBezTo>
                <a:cubicBezTo>
                  <a:pt x="103" y="71"/>
                  <a:pt x="103" y="68"/>
                  <a:pt x="100" y="65"/>
                </a:cubicBezTo>
                <a:cubicBezTo>
                  <a:pt x="46" y="10"/>
                  <a:pt x="46" y="10"/>
                  <a:pt x="46" y="10"/>
                </a:cubicBezTo>
                <a:lnTo>
                  <a:pt x="0" y="0"/>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aphicFrame>
        <p:nvGraphicFramePr>
          <p:cNvPr id="3" name="表格 2"/>
          <p:cNvGraphicFramePr/>
          <p:nvPr/>
        </p:nvGraphicFramePr>
        <p:xfrm>
          <a:off x="5073650" y="1584325"/>
          <a:ext cx="7018020" cy="4680585"/>
        </p:xfrm>
        <a:graphic>
          <a:graphicData uri="http://schemas.openxmlformats.org/drawingml/2006/table">
            <a:tbl>
              <a:tblPr firstRow="1" bandRow="1">
                <a:tableStyleId>{5C22544A-7EE6-4342-B048-85BDC9FD1C3A}</a:tableStyleId>
              </a:tblPr>
              <a:tblGrid>
                <a:gridCol w="3875405"/>
                <a:gridCol w="3142615"/>
              </a:tblGrid>
              <a:tr h="1995805">
                <a:tc rowSpan="2">
                  <a:txBody>
                    <a:bodyPr/>
                    <a:lstStyle/>
                    <a:p>
                      <a:pPr>
                        <a:buNone/>
                      </a:pPr>
                      <a:endParaRPr lang="zh-CN" altLang="en-US"/>
                    </a:p>
                  </a:txBody>
                  <a:tcPr>
                    <a:gradFill>
                      <a:gsLst>
                        <a:gs pos="0">
                          <a:srgbClr val="007BD3"/>
                        </a:gs>
                        <a:gs pos="100000">
                          <a:srgbClr val="034373"/>
                        </a:gs>
                      </a:gsLst>
                      <a:lin ang="5400000" scaled="0"/>
                    </a:gradFill>
                  </a:tcPr>
                </a:tc>
                <a:tc>
                  <a:txBody>
                    <a:bodyPr/>
                    <a:lstStyle/>
                    <a:p>
                      <a:pPr>
                        <a:buNone/>
                      </a:pPr>
                      <a:endParaRPr lang="zh-CN" altLang="en-US"/>
                    </a:p>
                  </a:txBody>
                  <a:tcPr>
                    <a:gradFill>
                      <a:gsLst>
                        <a:gs pos="0">
                          <a:srgbClr val="007BD3"/>
                        </a:gs>
                        <a:gs pos="100000">
                          <a:srgbClr val="034373"/>
                        </a:gs>
                      </a:gsLst>
                      <a:lin ang="5400000" scaled="0"/>
                    </a:gradFill>
                  </a:tcPr>
                </a:tc>
              </a:tr>
              <a:tr h="1071880">
                <a:tc vMerge="1">
                  <a:txBody>
                    <a:bodyPr/>
                    <a:lstStyle/>
                    <a:p>
                      <a:endParaRPr lang="zh-CN"/>
                    </a:p>
                  </a:txBody>
                  <a:tcPr/>
                </a:tc>
                <a:tc>
                  <a:txBody>
                    <a:bodyPr/>
                    <a:lstStyle/>
                    <a:p>
                      <a:pPr>
                        <a:buNone/>
                      </a:pPr>
                      <a:endParaRPr lang="zh-CN" altLang="en-US"/>
                    </a:p>
                  </a:txBody>
                  <a:tcPr>
                    <a:gradFill>
                      <a:gsLst>
                        <a:gs pos="0">
                          <a:srgbClr val="007BD3"/>
                        </a:gs>
                        <a:gs pos="100000">
                          <a:srgbClr val="034373"/>
                        </a:gs>
                      </a:gsLst>
                      <a:lin ang="5400000" scaled="0"/>
                    </a:gradFill>
                  </a:tcPr>
                </a:tc>
              </a:tr>
              <a:tr h="1612900">
                <a:tc>
                  <a:txBody>
                    <a:bodyPr/>
                    <a:lstStyle/>
                    <a:p>
                      <a:pPr>
                        <a:buNone/>
                      </a:pPr>
                      <a:endParaRPr lang="zh-CN" altLang="en-US"/>
                    </a:p>
                  </a:txBody>
                  <a:tcPr>
                    <a:gradFill>
                      <a:gsLst>
                        <a:gs pos="0">
                          <a:srgbClr val="007BD3"/>
                        </a:gs>
                        <a:gs pos="100000">
                          <a:srgbClr val="034373"/>
                        </a:gs>
                      </a:gsLst>
                      <a:lin ang="5400000" scaled="0"/>
                    </a:gradFill>
                  </a:tcPr>
                </a:tc>
                <a:tc>
                  <a:txBody>
                    <a:bodyPr/>
                    <a:lstStyle/>
                    <a:p>
                      <a:pPr>
                        <a:buNone/>
                      </a:pPr>
                      <a:endParaRPr lang="zh-CN" altLang="en-US"/>
                    </a:p>
                  </a:txBody>
                  <a:tcPr>
                    <a:gradFill>
                      <a:gsLst>
                        <a:gs pos="0">
                          <a:srgbClr val="007BD3"/>
                        </a:gs>
                        <a:gs pos="100000">
                          <a:srgbClr val="034373"/>
                        </a:gs>
                      </a:gsLst>
                      <a:lin ang="5400000" scaled="0"/>
                    </a:gradFill>
                  </a:tcPr>
                </a:tc>
              </a:tr>
            </a:tbl>
          </a:graphicData>
        </a:graphic>
      </p:graphicFrame>
      <p:grpSp>
        <p:nvGrpSpPr>
          <p:cNvPr id="47162" name="组合 3"/>
          <p:cNvGrpSpPr>
            <a:grpSpLocks/>
          </p:cNvGrpSpPr>
          <p:nvPr/>
        </p:nvGrpSpPr>
        <p:grpSpPr bwMode="auto">
          <a:xfrm>
            <a:off x="5156200" y="1855788"/>
            <a:ext cx="7035800" cy="4095750"/>
            <a:chOff x="8121" y="3365"/>
            <a:chExt cx="11079" cy="6451"/>
          </a:xfrm>
        </p:grpSpPr>
        <p:sp>
          <p:nvSpPr>
            <p:cNvPr id="81" name="TextBox 57"/>
            <p:cNvSpPr txBox="1"/>
            <p:nvPr/>
          </p:nvSpPr>
          <p:spPr bwMode="auto">
            <a:xfrm>
              <a:off x="8121" y="3365"/>
              <a:ext cx="6072" cy="3383"/>
            </a:xfrm>
            <a:prstGeom prst="rect">
              <a:avLst/>
            </a:prstGeom>
            <a:noFill/>
          </p:spPr>
          <p:txBody>
            <a:bodyPr>
              <a:spAutoFit/>
            </a:bodyPr>
            <a:lstStyle/>
            <a:p>
              <a:pPr fontAlgn="auto">
                <a:lnSpc>
                  <a:spcPct val="150000"/>
                </a:lnSpc>
                <a:spcBef>
                  <a:spcPts val="0"/>
                </a:spcBef>
                <a:spcAft>
                  <a:spcPts val="0"/>
                </a:spcAft>
                <a:buFontTx/>
                <a:buNone/>
                <a:defRPr/>
              </a:pPr>
              <a:r>
                <a:rPr 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 </a:t>
              </a: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贯彻落实省政府关于降低实体经济企业成本的文件精神，进一步降低融资成本、制度性交易成本、用电物流成本等，确保每年降低企业成本</a:t>
              </a:r>
              <a:r>
                <a:rPr lang="en-US" altLang="zh-CN"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1000</a:t>
              </a:r>
              <a:r>
                <a:rPr lang="zh-CN" alt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亿元以上</a:t>
              </a:r>
            </a:p>
          </p:txBody>
        </p:sp>
        <p:sp>
          <p:nvSpPr>
            <p:cNvPr id="82" name="TextBox 57"/>
            <p:cNvSpPr txBox="1"/>
            <p:nvPr/>
          </p:nvSpPr>
          <p:spPr bwMode="auto">
            <a:xfrm>
              <a:off x="14193" y="3365"/>
              <a:ext cx="4822" cy="2088"/>
            </a:xfrm>
            <a:prstGeom prst="rect">
              <a:avLst/>
            </a:prstGeom>
            <a:noFill/>
          </p:spPr>
          <p:txBody>
            <a:bodyPr>
              <a:spAutoFit/>
            </a:bodyPr>
            <a:lstStyle/>
            <a:p>
              <a:pPr fontAlgn="auto">
                <a:lnSpc>
                  <a:spcPct val="150000"/>
                </a:lnSpc>
                <a:spcBef>
                  <a:spcPts val="0"/>
                </a:spcBef>
                <a:spcAft>
                  <a:spcPts val="0"/>
                </a:spcAft>
                <a:buFontTx/>
                <a:buNone/>
                <a:defRPr/>
              </a:pPr>
              <a:r>
                <a:rPr 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 有序开展售电侧改革试点，利用市场竞争降低企业用电成本</a:t>
              </a:r>
            </a:p>
          </p:txBody>
        </p:sp>
        <p:sp>
          <p:nvSpPr>
            <p:cNvPr id="84" name="TextBox 57"/>
            <p:cNvSpPr txBox="1"/>
            <p:nvPr/>
          </p:nvSpPr>
          <p:spPr bwMode="auto">
            <a:xfrm>
              <a:off x="8121" y="8053"/>
              <a:ext cx="6152" cy="1438"/>
            </a:xfrm>
            <a:prstGeom prst="rect">
              <a:avLst/>
            </a:prstGeom>
            <a:noFill/>
          </p:spPr>
          <p:txBody>
            <a:bodyPr>
              <a:spAutoFit/>
            </a:bodyPr>
            <a:lstStyle/>
            <a:p>
              <a:pPr fontAlgn="auto">
                <a:lnSpc>
                  <a:spcPct val="150000"/>
                </a:lnSpc>
                <a:spcBef>
                  <a:spcPts val="0"/>
                </a:spcBef>
                <a:spcAft>
                  <a:spcPts val="0"/>
                </a:spcAft>
                <a:buFontTx/>
                <a:buNone/>
                <a:defRPr/>
              </a:pPr>
              <a:r>
                <a:rPr 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 放宽直购电参与范围，有序缩减发用电计划，扩大市场交易电量比例</a:t>
              </a:r>
            </a:p>
          </p:txBody>
        </p:sp>
        <p:sp>
          <p:nvSpPr>
            <p:cNvPr id="85" name="TextBox 57"/>
            <p:cNvSpPr txBox="1"/>
            <p:nvPr/>
          </p:nvSpPr>
          <p:spPr bwMode="auto">
            <a:xfrm>
              <a:off x="14273" y="7728"/>
              <a:ext cx="4927" cy="2088"/>
            </a:xfrm>
            <a:prstGeom prst="rect">
              <a:avLst/>
            </a:prstGeom>
            <a:noFill/>
          </p:spPr>
          <p:txBody>
            <a:bodyPr>
              <a:spAutoFit/>
            </a:bodyPr>
            <a:lstStyle/>
            <a:p>
              <a:pPr fontAlgn="auto">
                <a:lnSpc>
                  <a:spcPct val="150000"/>
                </a:lnSpc>
                <a:spcBef>
                  <a:spcPts val="0"/>
                </a:spcBef>
                <a:spcAft>
                  <a:spcPts val="0"/>
                </a:spcAft>
                <a:buFontTx/>
                <a:buNone/>
                <a:defRPr/>
              </a:pPr>
              <a:r>
                <a:rPr 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 </a:t>
              </a:r>
              <a:r>
                <a:rPr lang="en-US" b="1" kern="0" dirty="0" err="1"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开展机场非航空性收费和通用航空公司收费研究</a:t>
              </a:r>
              <a:r>
                <a:rPr lang="en-US" b="1" kern="0" dirty="0" err="1">
                  <a:solidFill>
                    <a:schemeClr val="bg1"/>
                  </a:solidFill>
                  <a:latin typeface="微软雅黑" panose="020B0503020204020204" pitchFamily="34" charset="-122"/>
                  <a:ea typeface="微软雅黑" panose="020B0503020204020204" pitchFamily="34" charset="-122"/>
                  <a:cs typeface="Arial" panose="020B0604020202020204" pitchFamily="34" charset="0"/>
                </a:rPr>
                <a:t>，加强市场监管，降低物流成本</a:t>
              </a:r>
              <a:endParaRPr 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83" name="TextBox 57"/>
          <p:cNvSpPr txBox="1"/>
          <p:nvPr/>
        </p:nvSpPr>
        <p:spPr bwMode="auto">
          <a:xfrm>
            <a:off x="9012238" y="3668713"/>
            <a:ext cx="3128962" cy="914400"/>
          </a:xfrm>
          <a:prstGeom prst="rect">
            <a:avLst/>
          </a:prstGeom>
          <a:noFill/>
        </p:spPr>
        <p:txBody>
          <a:bodyPr>
            <a:spAutoFit/>
          </a:bodyPr>
          <a:lstStyle/>
          <a:p>
            <a:pPr fontAlgn="auto">
              <a:lnSpc>
                <a:spcPct val="150000"/>
              </a:lnSpc>
              <a:spcBef>
                <a:spcPts val="0"/>
              </a:spcBef>
              <a:spcAft>
                <a:spcPts val="0"/>
              </a:spcAft>
              <a:buFontTx/>
              <a:buNone/>
              <a:defRPr/>
            </a:pPr>
            <a:r>
              <a:rPr lang="en-US"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 实施货运车辆通行费和船舶过闸费优惠政策</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48131"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48132" name="文本框 17"/>
          <p:cNvSpPr txBox="1">
            <a:spLocks noChangeArrowheads="1"/>
          </p:cNvSpPr>
          <p:nvPr/>
        </p:nvSpPr>
        <p:spPr bwMode="auto">
          <a:xfrm>
            <a:off x="19050" y="122238"/>
            <a:ext cx="6592888" cy="612775"/>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（二十六）弘扬江苏制造文化</a:t>
            </a:r>
          </a:p>
        </p:txBody>
      </p:sp>
      <p:grpSp>
        <p:nvGrpSpPr>
          <p:cNvPr id="48133" name="组合 29"/>
          <p:cNvGrpSpPr>
            <a:grpSpLocks/>
          </p:cNvGrpSpPr>
          <p:nvPr/>
        </p:nvGrpSpPr>
        <p:grpSpPr bwMode="auto">
          <a:xfrm>
            <a:off x="2178050" y="2438400"/>
            <a:ext cx="7991475" cy="2351088"/>
            <a:chOff x="2867025" y="2581275"/>
            <a:chExt cx="6831013" cy="2076450"/>
          </a:xfrm>
        </p:grpSpPr>
        <p:sp>
          <p:nvSpPr>
            <p:cNvPr id="31" name="Freeform 9"/>
            <p:cNvSpPr/>
            <p:nvPr/>
          </p:nvSpPr>
          <p:spPr bwMode="auto">
            <a:xfrm>
              <a:off x="2867025" y="2581275"/>
              <a:ext cx="2654243" cy="2076450"/>
            </a:xfrm>
            <a:custGeom>
              <a:avLst/>
              <a:gdLst/>
              <a:ahLst/>
              <a:cxnLst>
                <a:cxn ang="0">
                  <a:pos x="669" y="221"/>
                </a:cxn>
                <a:cxn ang="0">
                  <a:pos x="454" y="63"/>
                </a:cxn>
                <a:cxn ang="0">
                  <a:pos x="432" y="47"/>
                </a:cxn>
                <a:cxn ang="0">
                  <a:pos x="279" y="0"/>
                </a:cxn>
                <a:cxn ang="0">
                  <a:pos x="211" y="9"/>
                </a:cxn>
                <a:cxn ang="0">
                  <a:pos x="0" y="279"/>
                </a:cxn>
                <a:cxn ang="0">
                  <a:pos x="211" y="549"/>
                </a:cxn>
                <a:cxn ang="0">
                  <a:pos x="279" y="557"/>
                </a:cxn>
                <a:cxn ang="0">
                  <a:pos x="432" y="511"/>
                </a:cxn>
                <a:cxn ang="0">
                  <a:pos x="454" y="495"/>
                </a:cxn>
                <a:cxn ang="0">
                  <a:pos x="669" y="337"/>
                </a:cxn>
                <a:cxn ang="0">
                  <a:pos x="669" y="221"/>
                </a:cxn>
              </a:cxnLst>
              <a:rect l="0" t="0" r="r" b="b"/>
              <a:pathLst>
                <a:path w="712" h="557">
                  <a:moveTo>
                    <a:pt x="669" y="221"/>
                  </a:moveTo>
                  <a:cubicBezTo>
                    <a:pt x="454" y="63"/>
                    <a:pt x="454" y="63"/>
                    <a:pt x="454" y="63"/>
                  </a:cubicBezTo>
                  <a:cubicBezTo>
                    <a:pt x="447" y="57"/>
                    <a:pt x="440" y="52"/>
                    <a:pt x="432" y="47"/>
                  </a:cubicBezTo>
                  <a:cubicBezTo>
                    <a:pt x="388" y="17"/>
                    <a:pt x="336" y="0"/>
                    <a:pt x="279" y="0"/>
                  </a:cubicBezTo>
                  <a:cubicBezTo>
                    <a:pt x="255" y="0"/>
                    <a:pt x="233" y="3"/>
                    <a:pt x="211" y="9"/>
                  </a:cubicBezTo>
                  <a:cubicBezTo>
                    <a:pt x="90" y="39"/>
                    <a:pt x="0" y="148"/>
                    <a:pt x="0" y="279"/>
                  </a:cubicBezTo>
                  <a:cubicBezTo>
                    <a:pt x="0" y="409"/>
                    <a:pt x="90" y="518"/>
                    <a:pt x="211" y="549"/>
                  </a:cubicBezTo>
                  <a:cubicBezTo>
                    <a:pt x="233" y="554"/>
                    <a:pt x="255" y="557"/>
                    <a:pt x="279" y="557"/>
                  </a:cubicBezTo>
                  <a:cubicBezTo>
                    <a:pt x="336" y="557"/>
                    <a:pt x="388" y="540"/>
                    <a:pt x="432" y="511"/>
                  </a:cubicBezTo>
                  <a:cubicBezTo>
                    <a:pt x="440" y="506"/>
                    <a:pt x="447" y="500"/>
                    <a:pt x="454" y="495"/>
                  </a:cubicBezTo>
                  <a:cubicBezTo>
                    <a:pt x="669" y="337"/>
                    <a:pt x="669" y="337"/>
                    <a:pt x="669" y="337"/>
                  </a:cubicBezTo>
                  <a:cubicBezTo>
                    <a:pt x="712" y="305"/>
                    <a:pt x="712" y="253"/>
                    <a:pt x="669" y="22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a:solidFill>
                  <a:srgbClr val="FFFFFF"/>
                </a:solidFill>
                <a:ea typeface="宋体" pitchFamily="2" charset="-122"/>
              </a:endParaRPr>
            </a:p>
          </p:txBody>
        </p:sp>
        <p:sp>
          <p:nvSpPr>
            <p:cNvPr id="32" name="Freeform 6"/>
            <p:cNvSpPr/>
            <p:nvPr/>
          </p:nvSpPr>
          <p:spPr bwMode="auto">
            <a:xfrm>
              <a:off x="5025973" y="2581275"/>
              <a:ext cx="2510404" cy="2076450"/>
            </a:xfrm>
            <a:custGeom>
              <a:avLst/>
              <a:gdLst/>
              <a:ahLst/>
              <a:cxnLst>
                <a:cxn ang="0">
                  <a:pos x="629" y="221"/>
                </a:cxn>
                <a:cxn ang="0">
                  <a:pos x="415" y="63"/>
                </a:cxn>
                <a:cxn ang="0">
                  <a:pos x="393" y="47"/>
                </a:cxn>
                <a:cxn ang="0">
                  <a:pos x="239" y="0"/>
                </a:cxn>
                <a:cxn ang="0">
                  <a:pos x="172" y="9"/>
                </a:cxn>
                <a:cxn ang="0">
                  <a:pos x="0" y="137"/>
                </a:cxn>
                <a:cxn ang="0">
                  <a:pos x="98" y="209"/>
                </a:cxn>
                <a:cxn ang="0">
                  <a:pos x="137" y="279"/>
                </a:cxn>
                <a:cxn ang="0">
                  <a:pos x="98" y="349"/>
                </a:cxn>
                <a:cxn ang="0">
                  <a:pos x="0" y="421"/>
                </a:cxn>
                <a:cxn ang="0">
                  <a:pos x="172" y="549"/>
                </a:cxn>
                <a:cxn ang="0">
                  <a:pos x="239" y="557"/>
                </a:cxn>
                <a:cxn ang="0">
                  <a:pos x="393" y="511"/>
                </a:cxn>
                <a:cxn ang="0">
                  <a:pos x="415" y="495"/>
                </a:cxn>
                <a:cxn ang="0">
                  <a:pos x="629" y="337"/>
                </a:cxn>
                <a:cxn ang="0">
                  <a:pos x="629" y="221"/>
                </a:cxn>
              </a:cxnLst>
              <a:rect l="0" t="0" r="r" b="b"/>
              <a:pathLst>
                <a:path w="673" h="557">
                  <a:moveTo>
                    <a:pt x="629" y="221"/>
                  </a:moveTo>
                  <a:cubicBezTo>
                    <a:pt x="415" y="63"/>
                    <a:pt x="415" y="63"/>
                    <a:pt x="415" y="63"/>
                  </a:cubicBezTo>
                  <a:cubicBezTo>
                    <a:pt x="408" y="57"/>
                    <a:pt x="401" y="52"/>
                    <a:pt x="393" y="47"/>
                  </a:cubicBezTo>
                  <a:cubicBezTo>
                    <a:pt x="349" y="17"/>
                    <a:pt x="296" y="0"/>
                    <a:pt x="239" y="0"/>
                  </a:cubicBezTo>
                  <a:cubicBezTo>
                    <a:pt x="216" y="0"/>
                    <a:pt x="193" y="3"/>
                    <a:pt x="172" y="9"/>
                  </a:cubicBezTo>
                  <a:cubicBezTo>
                    <a:pt x="99" y="27"/>
                    <a:pt x="38"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8" y="484"/>
                    <a:pt x="99" y="530"/>
                    <a:pt x="172" y="549"/>
                  </a:cubicBezTo>
                  <a:cubicBezTo>
                    <a:pt x="193" y="554"/>
                    <a:pt x="216" y="557"/>
                    <a:pt x="239" y="557"/>
                  </a:cubicBezTo>
                  <a:cubicBezTo>
                    <a:pt x="296" y="557"/>
                    <a:pt x="349" y="540"/>
                    <a:pt x="393" y="511"/>
                  </a:cubicBezTo>
                  <a:cubicBezTo>
                    <a:pt x="401" y="506"/>
                    <a:pt x="408" y="500"/>
                    <a:pt x="415" y="495"/>
                  </a:cubicBezTo>
                  <a:cubicBezTo>
                    <a:pt x="629" y="337"/>
                    <a:pt x="629" y="337"/>
                    <a:pt x="629" y="337"/>
                  </a:cubicBezTo>
                  <a:cubicBezTo>
                    <a:pt x="673" y="305"/>
                    <a:pt x="673" y="253"/>
                    <a:pt x="629" y="221"/>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a:solidFill>
                  <a:srgbClr val="FFFFFF"/>
                </a:solidFill>
                <a:ea typeface="宋体" pitchFamily="2" charset="-122"/>
              </a:endParaRPr>
            </a:p>
          </p:txBody>
        </p:sp>
        <p:sp>
          <p:nvSpPr>
            <p:cNvPr id="33" name="Freeform 7"/>
            <p:cNvSpPr/>
            <p:nvPr/>
          </p:nvSpPr>
          <p:spPr bwMode="auto">
            <a:xfrm>
              <a:off x="7038367" y="2581275"/>
              <a:ext cx="2510404" cy="2076450"/>
            </a:xfrm>
            <a:custGeom>
              <a:avLst/>
              <a:gdLst/>
              <a:ahLst/>
              <a:cxnLst>
                <a:cxn ang="0">
                  <a:pos x="629" y="221"/>
                </a:cxn>
                <a:cxn ang="0">
                  <a:pos x="414" y="63"/>
                </a:cxn>
                <a:cxn ang="0">
                  <a:pos x="393" y="47"/>
                </a:cxn>
                <a:cxn ang="0">
                  <a:pos x="239" y="0"/>
                </a:cxn>
                <a:cxn ang="0">
                  <a:pos x="171" y="9"/>
                </a:cxn>
                <a:cxn ang="0">
                  <a:pos x="0" y="137"/>
                </a:cxn>
                <a:cxn ang="0">
                  <a:pos x="98" y="209"/>
                </a:cxn>
                <a:cxn ang="0">
                  <a:pos x="137"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3" h="557">
                  <a:moveTo>
                    <a:pt x="629" y="221"/>
                  </a:moveTo>
                  <a:cubicBezTo>
                    <a:pt x="414" y="63"/>
                    <a:pt x="414" y="63"/>
                    <a:pt x="414" y="63"/>
                  </a:cubicBezTo>
                  <a:cubicBezTo>
                    <a:pt x="407" y="57"/>
                    <a:pt x="400" y="52"/>
                    <a:pt x="393" y="47"/>
                  </a:cubicBezTo>
                  <a:cubicBezTo>
                    <a:pt x="349" y="17"/>
                    <a:pt x="296" y="0"/>
                    <a:pt x="239" y="0"/>
                  </a:cubicBezTo>
                  <a:cubicBezTo>
                    <a:pt x="216" y="0"/>
                    <a:pt x="193" y="3"/>
                    <a:pt x="171" y="9"/>
                  </a:cubicBezTo>
                  <a:cubicBezTo>
                    <a:pt x="99" y="27"/>
                    <a:pt x="37"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7" y="484"/>
                    <a:pt x="99" y="530"/>
                    <a:pt x="171" y="549"/>
                  </a:cubicBezTo>
                  <a:cubicBezTo>
                    <a:pt x="193" y="554"/>
                    <a:pt x="216" y="557"/>
                    <a:pt x="239" y="557"/>
                  </a:cubicBezTo>
                  <a:cubicBezTo>
                    <a:pt x="296" y="557"/>
                    <a:pt x="349" y="540"/>
                    <a:pt x="393" y="511"/>
                  </a:cubicBezTo>
                  <a:cubicBezTo>
                    <a:pt x="400" y="506"/>
                    <a:pt x="407" y="500"/>
                    <a:pt x="414" y="495"/>
                  </a:cubicBezTo>
                  <a:cubicBezTo>
                    <a:pt x="629" y="337"/>
                    <a:pt x="629" y="337"/>
                    <a:pt x="629" y="337"/>
                  </a:cubicBezTo>
                  <a:cubicBezTo>
                    <a:pt x="673" y="305"/>
                    <a:pt x="673" y="253"/>
                    <a:pt x="629" y="22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a:solidFill>
                  <a:srgbClr val="FFFFFF"/>
                </a:solidFill>
                <a:ea typeface="宋体" pitchFamily="2" charset="-122"/>
              </a:endParaRPr>
            </a:p>
          </p:txBody>
        </p:sp>
        <p:sp>
          <p:nvSpPr>
            <p:cNvPr id="48143" name="Oval 27"/>
            <p:cNvSpPr>
              <a:spLocks noChangeArrowheads="1"/>
            </p:cNvSpPr>
            <p:nvPr/>
          </p:nvSpPr>
          <p:spPr bwMode="auto">
            <a:xfrm>
              <a:off x="3173413" y="3389313"/>
              <a:ext cx="2497137" cy="460375"/>
            </a:xfrm>
            <a:prstGeom prst="rect">
              <a:avLst/>
            </a:prstGeom>
            <a:noFill/>
            <a:ln w="9525">
              <a:noFill/>
              <a:miter lim="800000"/>
              <a:headEnd/>
              <a:tailEnd/>
            </a:ln>
          </p:spPr>
          <p:txBody>
            <a:bodyPr lIns="0" tIns="0" rIns="0" bIns="0" anchor="ctr"/>
            <a:lstStyle/>
            <a:p>
              <a:pPr algn="ctr"/>
              <a:r>
                <a:rPr lang="en-US" altLang="zh-CN" sz="2800">
                  <a:solidFill>
                    <a:schemeClr val="bg1"/>
                  </a:solidFill>
                  <a:latin typeface="微软雅黑" pitchFamily="34" charset="-122"/>
                  <a:ea typeface="微软雅黑" pitchFamily="34" charset="-122"/>
                </a:rPr>
                <a:t>1</a:t>
              </a:r>
            </a:p>
          </p:txBody>
        </p:sp>
        <p:sp>
          <p:nvSpPr>
            <p:cNvPr id="48144" name="Oval 27"/>
            <p:cNvSpPr>
              <a:spLocks noChangeArrowheads="1"/>
            </p:cNvSpPr>
            <p:nvPr/>
          </p:nvSpPr>
          <p:spPr bwMode="auto">
            <a:xfrm>
              <a:off x="5187950" y="3389313"/>
              <a:ext cx="2497138" cy="460375"/>
            </a:xfrm>
            <a:prstGeom prst="rect">
              <a:avLst/>
            </a:prstGeom>
            <a:noFill/>
            <a:ln w="9525">
              <a:noFill/>
              <a:miter lim="800000"/>
              <a:headEnd/>
              <a:tailEnd/>
            </a:ln>
          </p:spPr>
          <p:txBody>
            <a:bodyPr lIns="0" tIns="0" rIns="0" bIns="0" anchor="ctr"/>
            <a:lstStyle/>
            <a:p>
              <a:pPr algn="ctr"/>
              <a:r>
                <a:rPr lang="en-US" altLang="zh-CN" sz="2800">
                  <a:solidFill>
                    <a:schemeClr val="bg1"/>
                  </a:solidFill>
                  <a:latin typeface="微软雅黑" pitchFamily="34" charset="-122"/>
                  <a:ea typeface="微软雅黑" pitchFamily="34" charset="-122"/>
                </a:rPr>
                <a:t>2</a:t>
              </a:r>
            </a:p>
          </p:txBody>
        </p:sp>
        <p:sp>
          <p:nvSpPr>
            <p:cNvPr id="48145" name="Oval 27"/>
            <p:cNvSpPr>
              <a:spLocks noChangeArrowheads="1"/>
            </p:cNvSpPr>
            <p:nvPr/>
          </p:nvSpPr>
          <p:spPr bwMode="auto">
            <a:xfrm>
              <a:off x="7200900" y="3389313"/>
              <a:ext cx="2497138" cy="460375"/>
            </a:xfrm>
            <a:prstGeom prst="rect">
              <a:avLst/>
            </a:prstGeom>
            <a:noFill/>
            <a:ln w="9525">
              <a:noFill/>
              <a:miter lim="800000"/>
              <a:headEnd/>
              <a:tailEnd/>
            </a:ln>
          </p:spPr>
          <p:txBody>
            <a:bodyPr lIns="0" tIns="0" rIns="0" bIns="0" anchor="ctr"/>
            <a:lstStyle/>
            <a:p>
              <a:pPr algn="ctr"/>
              <a:r>
                <a:rPr lang="en-US" altLang="zh-CN" sz="2800">
                  <a:solidFill>
                    <a:schemeClr val="bg1"/>
                  </a:solidFill>
                  <a:latin typeface="微软雅黑" pitchFamily="34" charset="-122"/>
                  <a:ea typeface="微软雅黑" pitchFamily="34" charset="-122"/>
                </a:rPr>
                <a:t>3</a:t>
              </a:r>
            </a:p>
          </p:txBody>
        </p:sp>
      </p:grpSp>
      <p:sp>
        <p:nvSpPr>
          <p:cNvPr id="37" name="TextBox 57"/>
          <p:cNvSpPr txBox="1"/>
          <p:nvPr/>
        </p:nvSpPr>
        <p:spPr bwMode="auto">
          <a:xfrm>
            <a:off x="735013" y="4957763"/>
            <a:ext cx="4810125" cy="1738312"/>
          </a:xfrm>
          <a:prstGeom prst="rect">
            <a:avLst/>
          </a:prstGeom>
          <a:noFill/>
        </p:spPr>
        <p:txBody>
          <a:bodyPr>
            <a:spAutoFit/>
          </a:bodyPr>
          <a:lstStyle/>
          <a:p>
            <a:pPr fontAlgn="auto">
              <a:lnSpc>
                <a:spcPct val="150000"/>
              </a:lnSpc>
              <a:spcBef>
                <a:spcPts val="0"/>
              </a:spcBef>
              <a:spcAft>
                <a:spcPts val="0"/>
              </a:spcAft>
              <a:buFontTx/>
              <a:buNone/>
              <a:defRPr/>
            </a:pPr>
            <a:r>
              <a:rPr lang="zh-CN" altLang="en-US" b="1" kern="0" dirty="0" smtClean="0">
                <a:solidFill>
                  <a:srgbClr val="00B0F0"/>
                </a:solidFill>
                <a:latin typeface="微软雅黑" panose="020B0503020204020204" pitchFamily="34" charset="-122"/>
                <a:ea typeface="微软雅黑" panose="020B0503020204020204" pitchFamily="34" charset="-122"/>
                <a:cs typeface="Arial" panose="020B0604020202020204" pitchFamily="34" charset="0"/>
              </a:rPr>
              <a:t>发挥各类媒体</a:t>
            </a:r>
            <a:r>
              <a:rPr lang="zh-CN" altLang="en-US"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作用，大力弘扬江苏制造文化和企业家精神、工匠精神、创新精神、诚信精神，加强工业遗产保护、传承和利用，在全社会形成实体经济发展的良好氛围</a:t>
            </a:r>
          </a:p>
        </p:txBody>
      </p:sp>
      <p:sp>
        <p:nvSpPr>
          <p:cNvPr id="38" name="TextBox 57"/>
          <p:cNvSpPr txBox="1"/>
          <p:nvPr/>
        </p:nvSpPr>
        <p:spPr bwMode="auto">
          <a:xfrm>
            <a:off x="3757613" y="1135063"/>
            <a:ext cx="4832350" cy="1325562"/>
          </a:xfrm>
          <a:prstGeom prst="rect">
            <a:avLst/>
          </a:prstGeom>
          <a:noFill/>
        </p:spPr>
        <p:txBody>
          <a:bodyPr>
            <a:spAutoFit/>
          </a:bodyPr>
          <a:lstStyle/>
          <a:p>
            <a:pPr fontAlgn="auto">
              <a:lnSpc>
                <a:spcPct val="150000"/>
              </a:lnSpc>
              <a:spcBef>
                <a:spcPts val="0"/>
              </a:spcBef>
              <a:spcAft>
                <a:spcPts val="0"/>
              </a:spcAft>
              <a:buFontTx/>
              <a:buNone/>
              <a:defRPr/>
            </a:pPr>
            <a:r>
              <a:rPr lang="zh-CN" altLang="en-US" b="1" kern="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制定先进制造业发展水平和企业转型升级评价指标体系，加强动态监测，开展绩效评估，发布评价结果</a:t>
            </a:r>
          </a:p>
        </p:txBody>
      </p:sp>
      <p:sp>
        <p:nvSpPr>
          <p:cNvPr id="39" name="TextBox 57"/>
          <p:cNvSpPr txBox="1"/>
          <p:nvPr/>
        </p:nvSpPr>
        <p:spPr bwMode="auto">
          <a:xfrm>
            <a:off x="7396163" y="4957763"/>
            <a:ext cx="4649787" cy="1327150"/>
          </a:xfrm>
          <a:prstGeom prst="rect">
            <a:avLst/>
          </a:prstGeom>
          <a:noFill/>
        </p:spPr>
        <p:txBody>
          <a:bodyPr>
            <a:spAutoFit/>
          </a:bodyPr>
          <a:lstStyle/>
          <a:p>
            <a:pPr fontAlgn="auto">
              <a:lnSpc>
                <a:spcPct val="150000"/>
              </a:lnSpc>
              <a:spcBef>
                <a:spcPts val="0"/>
              </a:spcBef>
              <a:spcAft>
                <a:spcPts val="0"/>
              </a:spcAft>
              <a:buFontTx/>
              <a:buNone/>
              <a:defRPr/>
            </a:pPr>
            <a:r>
              <a:rPr lang="zh-CN" altLang="en-US"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省级表彰对江苏制造有突出贡献的先进企业和个人、服务先进制造业发展成效明显的机关部门和单位</a:t>
            </a:r>
          </a:p>
        </p:txBody>
      </p:sp>
      <p:cxnSp>
        <p:nvCxnSpPr>
          <p:cNvPr id="3" name="直接箭头连接符 2"/>
          <p:cNvCxnSpPr/>
          <p:nvPr/>
        </p:nvCxnSpPr>
        <p:spPr>
          <a:xfrm flipH="1" flipV="1">
            <a:off x="6186488" y="2116138"/>
            <a:ext cx="425450" cy="646112"/>
          </a:xfrm>
          <a:prstGeom prst="straightConnector1">
            <a:avLst/>
          </a:prstGeom>
          <a:ln w="12700">
            <a:solidFill>
              <a:srgbClr val="1570C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1835150" y="4273550"/>
            <a:ext cx="527050" cy="765175"/>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9353550" y="4237038"/>
            <a:ext cx="509588" cy="801687"/>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a:spLocks noChangeArrowheads="1"/>
          </p:cNvSpPr>
          <p:nvPr/>
        </p:nvSpPr>
        <p:spPr bwMode="auto">
          <a:xfrm>
            <a:off x="687388" y="1973263"/>
            <a:ext cx="4713287" cy="1527175"/>
          </a:xfrm>
          <a:prstGeom prst="rect">
            <a:avLst/>
          </a:prstGeom>
          <a:noFill/>
          <a:ln w="9525">
            <a:noFill/>
            <a:miter lim="800000"/>
            <a:headEnd/>
            <a:tailEnd/>
          </a:ln>
        </p:spPr>
        <p:txBody>
          <a:bodyPr>
            <a:spAutoFit/>
          </a:bodyPr>
          <a:lstStyle/>
          <a:p>
            <a:pPr algn="ctr"/>
            <a:r>
              <a:rPr lang="zh-CN" altLang="en-US" sz="8800">
                <a:solidFill>
                  <a:srgbClr val="1570C1"/>
                </a:solidFill>
                <a:latin typeface="微软雅黑" pitchFamily="34" charset="-122"/>
                <a:ea typeface="微软雅黑" pitchFamily="34" charset="-122"/>
              </a:rPr>
              <a:t>谢谢观赏</a:t>
            </a:r>
            <a:r>
              <a:rPr lang="zh-CN" altLang="en-US" sz="8800">
                <a:solidFill>
                  <a:srgbClr val="1570C1"/>
                </a:solidFill>
                <a:latin typeface="DIN" pitchFamily="50"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16387"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16388" name="文本框 17"/>
          <p:cNvSpPr txBox="1">
            <a:spLocks noChangeArrowheads="1"/>
          </p:cNvSpPr>
          <p:nvPr/>
        </p:nvSpPr>
        <p:spPr bwMode="auto">
          <a:xfrm>
            <a:off x="19050" y="122238"/>
            <a:ext cx="5410200" cy="585787"/>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（一）推进智能制造建设</a:t>
            </a:r>
          </a:p>
        </p:txBody>
      </p:sp>
      <p:sp>
        <p:nvSpPr>
          <p:cNvPr id="34" name="Freeform 17"/>
          <p:cNvSpPr/>
          <p:nvPr/>
        </p:nvSpPr>
        <p:spPr bwMode="auto">
          <a:xfrm>
            <a:off x="6992938" y="2827338"/>
            <a:ext cx="2081212" cy="20494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0B0F0"/>
          </a:solidFill>
          <a:ln w="3175" cap="flat" cmpd="sng" algn="ctr">
            <a:noFill/>
            <a:prstDash val="solid"/>
          </a:ln>
          <a:effectLst>
            <a:outerShdw blurRad="50800" dist="25400" dir="2700000" algn="tl" rotWithShape="0">
              <a:prstClr val="black">
                <a:alpha val="15000"/>
              </a:prstClr>
            </a:outerShdw>
          </a:effectLst>
        </p:spPr>
        <p:txBody>
          <a:bodyPr lIns="432000" anchor="ctr"/>
          <a:lstStyle/>
          <a:p>
            <a:pPr algn="ctr" fontAlgn="auto">
              <a:spcBef>
                <a:spcPts val="0"/>
              </a:spcBef>
              <a:spcAft>
                <a:spcPts val="0"/>
              </a:spcAft>
              <a:buFontTx/>
              <a:buNone/>
              <a:defRPr/>
            </a:pPr>
            <a:r>
              <a:rPr lang="en-US" altLang="zh-CN" sz="2800" kern="0" dirty="0">
                <a:solidFill>
                  <a:srgbClr val="FFFFFF"/>
                </a:solidFill>
                <a:latin typeface="+mn-lt"/>
                <a:ea typeface="+mn-ea"/>
              </a:rPr>
              <a:t>03</a:t>
            </a:r>
            <a:endParaRPr lang="zh-CN" altLang="en-US" sz="2800" kern="0" dirty="0">
              <a:solidFill>
                <a:srgbClr val="FFFFFF"/>
              </a:solidFill>
              <a:latin typeface="+mn-lt"/>
              <a:ea typeface="+mn-ea"/>
            </a:endParaRPr>
          </a:p>
        </p:txBody>
      </p:sp>
      <p:sp>
        <p:nvSpPr>
          <p:cNvPr id="35" name="Freeform 18"/>
          <p:cNvSpPr/>
          <p:nvPr/>
        </p:nvSpPr>
        <p:spPr bwMode="auto">
          <a:xfrm>
            <a:off x="5094288" y="2962275"/>
            <a:ext cx="1819275" cy="17780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1570C1"/>
          </a:solidFill>
          <a:ln w="3175" cap="flat" cmpd="sng" algn="ctr">
            <a:noFill/>
            <a:prstDash val="solid"/>
          </a:ln>
          <a:effectLst>
            <a:outerShdw blurRad="50800" dist="25400" dir="2700000" algn="tl" rotWithShape="0">
              <a:prstClr val="black">
                <a:alpha val="15000"/>
              </a:prstClr>
            </a:outerShdw>
          </a:effectLst>
        </p:spPr>
        <p:txBody>
          <a:bodyPr lIns="288000" anchor="ctr"/>
          <a:lstStyle/>
          <a:p>
            <a:pPr algn="ctr" fontAlgn="auto">
              <a:spcBef>
                <a:spcPts val="0"/>
              </a:spcBef>
              <a:spcAft>
                <a:spcPts val="0"/>
              </a:spcAft>
              <a:buFontTx/>
              <a:buNone/>
              <a:defRPr/>
            </a:pPr>
            <a:r>
              <a:rPr lang="en-US" altLang="zh-CN" sz="2800" kern="0" dirty="0">
                <a:solidFill>
                  <a:srgbClr val="FFFFFF"/>
                </a:solidFill>
                <a:latin typeface="+mn-lt"/>
                <a:ea typeface="+mn-ea"/>
              </a:rPr>
              <a:t>02</a:t>
            </a:r>
            <a:endParaRPr lang="zh-CN" altLang="en-US" sz="2800" kern="0" dirty="0">
              <a:solidFill>
                <a:srgbClr val="FFFFFF"/>
              </a:solidFill>
              <a:latin typeface="+mn-lt"/>
              <a:ea typeface="+mn-ea"/>
            </a:endParaRPr>
          </a:p>
        </p:txBody>
      </p:sp>
      <p:sp>
        <p:nvSpPr>
          <p:cNvPr id="36" name="Freeform 19"/>
          <p:cNvSpPr/>
          <p:nvPr/>
        </p:nvSpPr>
        <p:spPr bwMode="auto">
          <a:xfrm>
            <a:off x="3586163" y="3119438"/>
            <a:ext cx="1444625" cy="1463675"/>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00B0F0"/>
          </a:solidFill>
          <a:ln w="3175" cap="flat" cmpd="sng" algn="ctr">
            <a:noFill/>
            <a:prstDash val="solid"/>
          </a:ln>
          <a:effectLst>
            <a:outerShdw blurRad="50800" dist="25400" dir="2700000" algn="tl" rotWithShape="0">
              <a:prstClr val="black">
                <a:alpha val="15000"/>
              </a:prstClr>
            </a:outerShdw>
          </a:effectLst>
        </p:spPr>
        <p:txBody>
          <a:bodyPr anchor="ctr"/>
          <a:lstStyle/>
          <a:p>
            <a:pPr algn="ctr" fontAlgn="auto">
              <a:spcBef>
                <a:spcPts val="0"/>
              </a:spcBef>
              <a:spcAft>
                <a:spcPts val="0"/>
              </a:spcAft>
              <a:buFontTx/>
              <a:buNone/>
              <a:defRPr/>
            </a:pPr>
            <a:r>
              <a:rPr lang="en-US" altLang="zh-CN" sz="2800" kern="0" dirty="0">
                <a:solidFill>
                  <a:srgbClr val="FFFFFF"/>
                </a:solidFill>
                <a:latin typeface="+mn-lt"/>
                <a:ea typeface="+mn-ea"/>
              </a:rPr>
              <a:t>01</a:t>
            </a:r>
            <a:endParaRPr lang="zh-CN" altLang="en-US" sz="2800" kern="0" dirty="0">
              <a:solidFill>
                <a:srgbClr val="FFFFFF"/>
              </a:solidFill>
              <a:latin typeface="+mn-lt"/>
              <a:ea typeface="+mn-ea"/>
            </a:endParaRPr>
          </a:p>
        </p:txBody>
      </p:sp>
      <p:cxnSp>
        <p:nvCxnSpPr>
          <p:cNvPr id="37" name="直接箭头连接符 36"/>
          <p:cNvCxnSpPr/>
          <p:nvPr/>
        </p:nvCxnSpPr>
        <p:spPr>
          <a:xfrm rot="16200000" flipV="1">
            <a:off x="3574256" y="2782095"/>
            <a:ext cx="485775" cy="296862"/>
          </a:xfrm>
          <a:prstGeom prst="straightConnector1">
            <a:avLst/>
          </a:prstGeom>
          <a:ln w="12700">
            <a:solidFill>
              <a:srgbClr val="1570C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rot="5400000" flipH="1" flipV="1">
            <a:off x="7499350" y="2622550"/>
            <a:ext cx="508000" cy="393700"/>
          </a:xfrm>
          <a:prstGeom prst="straightConnector1">
            <a:avLst/>
          </a:prstGeom>
          <a:ln w="12700">
            <a:solidFill>
              <a:srgbClr val="1570C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5272088" y="4575175"/>
            <a:ext cx="0" cy="811213"/>
          </a:xfrm>
          <a:prstGeom prst="straightConnector1">
            <a:avLst/>
          </a:prstGeom>
          <a:ln w="12700">
            <a:solidFill>
              <a:srgbClr val="1570C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3943350" y="3240088"/>
            <a:ext cx="157163"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buFontTx/>
              <a:buNone/>
              <a:defRPr/>
            </a:pPr>
            <a:endParaRPr lang="zh-CN" altLang="en-US" dirty="0">
              <a:latin typeface="微软雅黑" panose="020B0503020204020204" pitchFamily="34" charset="-122"/>
            </a:endParaRPr>
          </a:p>
        </p:txBody>
      </p:sp>
      <p:sp>
        <p:nvSpPr>
          <p:cNvPr id="41" name="椭圆 40"/>
          <p:cNvSpPr/>
          <p:nvPr/>
        </p:nvSpPr>
        <p:spPr>
          <a:xfrm>
            <a:off x="5195888" y="4457700"/>
            <a:ext cx="157162" cy="15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buFontTx/>
              <a:buNone/>
              <a:defRPr/>
            </a:pPr>
            <a:endParaRPr lang="zh-CN" altLang="en-US" dirty="0">
              <a:latin typeface="微软雅黑" panose="020B0503020204020204" pitchFamily="34" charset="-122"/>
            </a:endParaRPr>
          </a:p>
        </p:txBody>
      </p:sp>
      <p:sp>
        <p:nvSpPr>
          <p:cNvPr id="42" name="椭圆 41"/>
          <p:cNvSpPr/>
          <p:nvPr/>
        </p:nvSpPr>
        <p:spPr>
          <a:xfrm>
            <a:off x="7489825" y="2967038"/>
            <a:ext cx="158750"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buFontTx/>
              <a:buNone/>
              <a:defRPr/>
            </a:pPr>
            <a:endParaRPr lang="zh-CN" altLang="en-US" dirty="0">
              <a:latin typeface="微软雅黑" panose="020B0503020204020204" pitchFamily="34" charset="-122"/>
            </a:endParaRPr>
          </a:p>
        </p:txBody>
      </p:sp>
      <p:sp>
        <p:nvSpPr>
          <p:cNvPr id="43" name="TextBox 57"/>
          <p:cNvSpPr txBox="1"/>
          <p:nvPr/>
        </p:nvSpPr>
        <p:spPr bwMode="auto">
          <a:xfrm>
            <a:off x="163513" y="1273175"/>
            <a:ext cx="4851400" cy="1754326"/>
          </a:xfrm>
          <a:prstGeom prst="rect">
            <a:avLst/>
          </a:prstGeom>
          <a:noFill/>
        </p:spPr>
        <p:txBody>
          <a:bodyPr>
            <a:spAutoFit/>
          </a:bodyPr>
          <a:lstStyle/>
          <a:p>
            <a:pPr fontAlgn="auto">
              <a:lnSpc>
                <a:spcPct val="150000"/>
              </a:lnSpc>
              <a:spcBef>
                <a:spcPts val="0"/>
              </a:spcBef>
              <a:spcAft>
                <a:spcPts val="0"/>
              </a:spcAft>
              <a:buFontTx/>
              <a:buNone/>
              <a:defRPr/>
            </a:pPr>
            <a:r>
              <a:rPr lang="zh-CN" altLang="en-US" b="1" kern="0" dirty="0" smtClean="0">
                <a:solidFill>
                  <a:srgbClr val="00B0F0"/>
                </a:solidFill>
                <a:latin typeface="微软雅黑" panose="020B0503020204020204" pitchFamily="34" charset="-122"/>
                <a:ea typeface="微软雅黑" panose="020B0503020204020204" pitchFamily="34" charset="-122"/>
                <a:cs typeface="Arial" panose="020B0604020202020204" pitchFamily="34" charset="0"/>
              </a:rPr>
              <a:t>鼓励有条件的企业</a:t>
            </a:r>
            <a:r>
              <a:rPr lang="zh-CN" altLang="en-US"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牵头或参与智能制造标准制定、承担国家智能制造综合标准化和新模式应用项目、智能制造试点示范项目，积极争取资金支持</a:t>
            </a:r>
          </a:p>
        </p:txBody>
      </p:sp>
      <p:sp>
        <p:nvSpPr>
          <p:cNvPr id="44" name="TextBox 57"/>
          <p:cNvSpPr txBox="1"/>
          <p:nvPr/>
        </p:nvSpPr>
        <p:spPr bwMode="auto">
          <a:xfrm>
            <a:off x="3457575" y="5354638"/>
            <a:ext cx="6067425" cy="1338828"/>
          </a:xfrm>
          <a:prstGeom prst="rect">
            <a:avLst/>
          </a:prstGeom>
          <a:noFill/>
        </p:spPr>
        <p:txBody>
          <a:bodyPr>
            <a:spAutoFit/>
          </a:bodyPr>
          <a:lstStyle/>
          <a:p>
            <a:pPr fontAlgn="auto">
              <a:lnSpc>
                <a:spcPct val="150000"/>
              </a:lnSpc>
              <a:spcBef>
                <a:spcPts val="0"/>
              </a:spcBef>
              <a:spcAft>
                <a:spcPts val="0"/>
              </a:spcAft>
              <a:buFontTx/>
              <a:buNone/>
              <a:defRPr/>
            </a:pPr>
            <a:r>
              <a:rPr lang="zh-CN" altLang="en-US" b="1" kern="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打造智能制造产业生态链，深入实施企业制造装备升级计划，鼓励企业建设示范智能车间、工厂，对省级优秀示范智能车间给予</a:t>
            </a:r>
            <a:r>
              <a:rPr lang="en-US" altLang="zh-CN" b="1" kern="0"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50—150</a:t>
            </a:r>
            <a:r>
              <a:rPr lang="zh-CN" altLang="en-US" b="1" kern="0"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万元奖励</a:t>
            </a:r>
          </a:p>
        </p:txBody>
      </p:sp>
      <p:sp>
        <p:nvSpPr>
          <p:cNvPr id="45" name="TextBox 57"/>
          <p:cNvSpPr txBox="1"/>
          <p:nvPr/>
        </p:nvSpPr>
        <p:spPr bwMode="auto">
          <a:xfrm>
            <a:off x="6762750" y="1273175"/>
            <a:ext cx="5334000" cy="1338828"/>
          </a:xfrm>
          <a:prstGeom prst="rect">
            <a:avLst/>
          </a:prstGeom>
          <a:noFill/>
        </p:spPr>
        <p:txBody>
          <a:bodyPr>
            <a:spAutoFit/>
          </a:bodyPr>
          <a:lstStyle/>
          <a:p>
            <a:pPr eaLnBrk="0" hangingPunct="0">
              <a:lnSpc>
                <a:spcPct val="150000"/>
              </a:lnSpc>
              <a:buFontTx/>
              <a:buNone/>
              <a:defRPr/>
            </a:pPr>
            <a:r>
              <a:rPr lang="zh-CN" altLang="zh-CN"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举办世界智能制造大会、世界物联网博览会，推动智能制造供需对接，培育一批智能制造整体解决方案提供商</a:t>
            </a:r>
            <a:r>
              <a:rPr lang="zh-CN" altLang="zh-CN" b="1" kern="0" dirty="0" smtClean="0">
                <a:solidFill>
                  <a:srgbClr val="00B0F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b="1" kern="0" dirty="0" smtClean="0">
                <a:solidFill>
                  <a:srgbClr val="00B0F0"/>
                </a:solidFill>
                <a:latin typeface="微软雅黑" panose="020B0503020204020204" pitchFamily="34" charset="-122"/>
                <a:ea typeface="微软雅黑" panose="020B0503020204020204" pitchFamily="34" charset="-122"/>
                <a:cs typeface="Arial" panose="020B0604020202020204" pitchFamily="34" charset="0"/>
              </a:rPr>
              <a:t>对符合条件的</a:t>
            </a:r>
            <a:r>
              <a:rPr lang="zh-CN" altLang="zh-CN" b="1" kern="0" dirty="0" smtClean="0">
                <a:solidFill>
                  <a:srgbClr val="00B0F0"/>
                </a:solidFill>
                <a:latin typeface="微软雅黑" panose="020B0503020204020204" pitchFamily="34" charset="-122"/>
                <a:ea typeface="微软雅黑" panose="020B0503020204020204" pitchFamily="34" charset="-122"/>
                <a:cs typeface="Arial" panose="020B0604020202020204" pitchFamily="34" charset="0"/>
              </a:rPr>
              <a:t>给予</a:t>
            </a:r>
            <a:r>
              <a:rPr lang="zh-CN" altLang="zh-CN"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一次性奖补</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17411"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17412" name="文本框 17"/>
          <p:cNvSpPr txBox="1">
            <a:spLocks noChangeArrowheads="1"/>
          </p:cNvSpPr>
          <p:nvPr/>
        </p:nvSpPr>
        <p:spPr bwMode="auto">
          <a:xfrm>
            <a:off x="19050" y="122238"/>
            <a:ext cx="5410200" cy="585787"/>
          </a:xfrm>
          <a:prstGeom prst="rect">
            <a:avLst/>
          </a:prstGeom>
          <a:noFill/>
          <a:ln w="9525">
            <a:noFill/>
            <a:miter lim="800000"/>
            <a:headEnd/>
            <a:tailEnd/>
          </a:ln>
        </p:spPr>
        <p:txBody>
          <a:bodyPr>
            <a:spAutoFit/>
          </a:bodyPr>
          <a:lstStyle/>
          <a:p>
            <a:pPr algn="ctr"/>
            <a:r>
              <a:rPr lang="zh-CN" altLang="en-US" sz="3200" b="1" dirty="0">
                <a:solidFill>
                  <a:srgbClr val="1570C1"/>
                </a:solidFill>
                <a:latin typeface="微软雅黑" pitchFamily="34" charset="-122"/>
                <a:ea typeface="微软雅黑" pitchFamily="34" charset="-122"/>
              </a:rPr>
              <a:t>（二</a:t>
            </a:r>
            <a:r>
              <a:rPr lang="zh-CN" altLang="en-US" sz="3200" b="1" dirty="0" smtClean="0">
                <a:solidFill>
                  <a:srgbClr val="1570C1"/>
                </a:solidFill>
                <a:latin typeface="微软雅黑" pitchFamily="34" charset="-122"/>
                <a:ea typeface="微软雅黑" pitchFamily="34" charset="-122"/>
              </a:rPr>
              <a:t>）提升互联网化水平</a:t>
            </a:r>
            <a:endParaRPr lang="zh-CN" altLang="en-US" sz="3200" b="1" dirty="0">
              <a:solidFill>
                <a:srgbClr val="1570C1"/>
              </a:solidFill>
              <a:latin typeface="微软雅黑" pitchFamily="34" charset="-122"/>
              <a:ea typeface="微软雅黑" pitchFamily="34" charset="-122"/>
            </a:endParaRPr>
          </a:p>
        </p:txBody>
      </p:sp>
      <p:sp>
        <p:nvSpPr>
          <p:cNvPr id="29" name="矩形 28"/>
          <p:cNvSpPr/>
          <p:nvPr/>
        </p:nvSpPr>
        <p:spPr>
          <a:xfrm>
            <a:off x="514350" y="3429000"/>
            <a:ext cx="4465638" cy="6699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0" name="矩形 29"/>
          <p:cNvSpPr/>
          <p:nvPr/>
        </p:nvSpPr>
        <p:spPr>
          <a:xfrm>
            <a:off x="7372350" y="3429000"/>
            <a:ext cx="4249738" cy="6699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70C0"/>
              </a:solidFill>
            </a:endParaRPr>
          </a:p>
        </p:txBody>
      </p:sp>
      <p:sp>
        <p:nvSpPr>
          <p:cNvPr id="18440" name="矩形 31"/>
          <p:cNvSpPr>
            <a:spLocks noChangeArrowheads="1"/>
          </p:cNvSpPr>
          <p:nvPr/>
        </p:nvSpPr>
        <p:spPr bwMode="auto">
          <a:xfrm>
            <a:off x="477838" y="3548063"/>
            <a:ext cx="4492625" cy="461962"/>
          </a:xfrm>
          <a:prstGeom prst="rect">
            <a:avLst/>
          </a:prstGeom>
          <a:noFill/>
          <a:ln>
            <a:noFill/>
          </a:ln>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z="2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深入实施企业互联网化提升计划</a:t>
            </a: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32" name="直接箭头连接符 31"/>
          <p:cNvCxnSpPr>
            <a:stCxn id="34" idx="2"/>
            <a:endCxn id="29" idx="0"/>
          </p:cNvCxnSpPr>
          <p:nvPr/>
        </p:nvCxnSpPr>
        <p:spPr>
          <a:xfrm flipH="1">
            <a:off x="2747963" y="1600200"/>
            <a:ext cx="2566987" cy="18288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4" idx="6"/>
            <a:endCxn id="29" idx="0"/>
          </p:cNvCxnSpPr>
          <p:nvPr/>
        </p:nvCxnSpPr>
        <p:spPr>
          <a:xfrm>
            <a:off x="6627813" y="1600200"/>
            <a:ext cx="3317875" cy="1827213"/>
          </a:xfrm>
          <a:prstGeom prst="straightConnector1">
            <a:avLst/>
          </a:prstGeom>
          <a:ln w="38100">
            <a:solidFill>
              <a:srgbClr val="1570C1"/>
            </a:solidFill>
            <a:tailEnd type="triangle"/>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5314950" y="944563"/>
            <a:ext cx="1312863" cy="1312862"/>
          </a:xfrm>
          <a:prstGeom prst="ellipse">
            <a:avLst/>
          </a:prstGeom>
          <a:solidFill>
            <a:srgbClr val="00B0F0"/>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419" name="矩形 40"/>
          <p:cNvSpPr>
            <a:spLocks noChangeArrowheads="1"/>
          </p:cNvSpPr>
          <p:nvPr/>
        </p:nvSpPr>
        <p:spPr bwMode="auto">
          <a:xfrm>
            <a:off x="7372350" y="3548063"/>
            <a:ext cx="4186238" cy="461962"/>
          </a:xfrm>
          <a:prstGeom prst="rect">
            <a:avLst/>
          </a:prstGeom>
          <a:noFill/>
          <a:ln w="9525">
            <a:noFill/>
            <a:miter lim="800000"/>
            <a:headEnd/>
            <a:tailEnd/>
          </a:ln>
        </p:spPr>
        <p:txBody>
          <a:bodyPr wrap="none">
            <a:spAutoFit/>
          </a:bodyPr>
          <a:lstStyle/>
          <a:p>
            <a:pPr algn="ctr"/>
            <a:r>
              <a:rPr lang="zh-CN" altLang="en-US" sz="2400">
                <a:solidFill>
                  <a:schemeClr val="bg1"/>
                </a:solidFill>
                <a:latin typeface="微软雅黑" pitchFamily="34" charset="-122"/>
                <a:ea typeface="微软雅黑" pitchFamily="34" charset="-122"/>
              </a:rPr>
              <a:t>支持企业探索经营管理新模式</a:t>
            </a:r>
          </a:p>
        </p:txBody>
      </p:sp>
      <p:sp>
        <p:nvSpPr>
          <p:cNvPr id="37" name="TextBox 57"/>
          <p:cNvSpPr txBox="1"/>
          <p:nvPr/>
        </p:nvSpPr>
        <p:spPr bwMode="auto">
          <a:xfrm>
            <a:off x="514350" y="4586288"/>
            <a:ext cx="4752975" cy="914400"/>
          </a:xfrm>
          <a:prstGeom prst="rect">
            <a:avLst/>
          </a:prstGeom>
          <a:noFill/>
        </p:spPr>
        <p:txBody>
          <a:bodyPr>
            <a:spAutoFit/>
          </a:bodyPr>
          <a:lstStyle/>
          <a:p>
            <a:pPr>
              <a:lnSpc>
                <a:spcPct val="150000"/>
              </a:lnSpc>
              <a:spcBef>
                <a:spcPts val="0"/>
              </a:spcBef>
              <a:buFontTx/>
              <a:buNone/>
              <a:defRPr/>
            </a:pPr>
            <a:r>
              <a:rPr lang="zh-CN" altLang="zh-CN"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对企业重点环节提升项目，给予不超过1000万元补助或贴息支持</a:t>
            </a:r>
          </a:p>
        </p:txBody>
      </p:sp>
      <p:sp>
        <p:nvSpPr>
          <p:cNvPr id="38" name="TextBox 57"/>
          <p:cNvSpPr txBox="1"/>
          <p:nvPr/>
        </p:nvSpPr>
        <p:spPr bwMode="auto">
          <a:xfrm>
            <a:off x="7013575" y="4395788"/>
            <a:ext cx="4968875" cy="1325562"/>
          </a:xfrm>
          <a:prstGeom prst="rect">
            <a:avLst/>
          </a:prstGeom>
          <a:noFill/>
        </p:spPr>
        <p:txBody>
          <a:bodyPr>
            <a:spAutoFit/>
          </a:bodyPr>
          <a:lstStyle/>
          <a:p>
            <a:pPr eaLnBrk="0" hangingPunct="0">
              <a:lnSpc>
                <a:spcPct val="150000"/>
              </a:lnSpc>
              <a:buFontTx/>
              <a:buNone/>
              <a:defRPr/>
            </a:pPr>
            <a:r>
              <a:rPr lang="zh-CN" altLang="zh-CN"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培育互联网创新示范企业，实施“互联网</a:t>
            </a:r>
            <a:r>
              <a:rPr lang="en-US" altLang="zh-CN"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a:t>
            </a:r>
            <a:r>
              <a:rPr lang="zh-CN" altLang="zh-CN"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小微企业”行动计划，发挥云平台作用，健全完善公共服务平台，支持中小微企业互联网化提升</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18435"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18436" name="文本框 17"/>
          <p:cNvSpPr txBox="1">
            <a:spLocks noChangeArrowheads="1"/>
          </p:cNvSpPr>
          <p:nvPr/>
        </p:nvSpPr>
        <p:spPr bwMode="auto">
          <a:xfrm>
            <a:off x="19050" y="122238"/>
            <a:ext cx="5410200" cy="585787"/>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（三）发展服务型制造</a:t>
            </a:r>
          </a:p>
        </p:txBody>
      </p:sp>
      <p:grpSp>
        <p:nvGrpSpPr>
          <p:cNvPr id="18437" name="组合 2"/>
          <p:cNvGrpSpPr>
            <a:grpSpLocks/>
          </p:cNvGrpSpPr>
          <p:nvPr/>
        </p:nvGrpSpPr>
        <p:grpSpPr bwMode="auto">
          <a:xfrm>
            <a:off x="1565275" y="1922463"/>
            <a:ext cx="1657350" cy="1657350"/>
            <a:chOff x="1565734" y="1499508"/>
            <a:chExt cx="1657350" cy="1657350"/>
          </a:xfrm>
        </p:grpSpPr>
        <p:sp>
          <p:nvSpPr>
            <p:cNvPr id="29" name="泪滴形 28"/>
            <p:cNvSpPr/>
            <p:nvPr/>
          </p:nvSpPr>
          <p:spPr>
            <a:xfrm rot="8100000">
              <a:off x="1565734" y="1499508"/>
              <a:ext cx="1657350" cy="1657350"/>
            </a:xfrm>
            <a:prstGeom prst="teardrop">
              <a:avLst/>
            </a:prstGeom>
            <a:solidFill>
              <a:srgbClr val="1570C1"/>
            </a:solid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18447" name="Freeform 36"/>
            <p:cNvSpPr>
              <a:spLocks noEditPoints="1" noChangeArrowheads="1"/>
            </p:cNvSpPr>
            <p:nvPr/>
          </p:nvSpPr>
          <p:spPr bwMode="auto">
            <a:xfrm>
              <a:off x="1934034" y="1994808"/>
              <a:ext cx="876300" cy="666750"/>
            </a:xfrm>
            <a:custGeom>
              <a:avLst/>
              <a:gdLst>
                <a:gd name="T0" fmla="*/ 89 w 286"/>
                <a:gd name="T1" fmla="*/ 53 h 217"/>
                <a:gd name="T2" fmla="*/ 197 w 286"/>
                <a:gd name="T3" fmla="*/ 51 h 217"/>
                <a:gd name="T4" fmla="*/ 187 w 286"/>
                <a:gd name="T5" fmla="*/ 60 h 217"/>
                <a:gd name="T6" fmla="*/ 100 w 286"/>
                <a:gd name="T7" fmla="*/ 62 h 217"/>
                <a:gd name="T8" fmla="*/ 120 w 286"/>
                <a:gd name="T9" fmla="*/ 80 h 217"/>
                <a:gd name="T10" fmla="*/ 166 w 286"/>
                <a:gd name="T11" fmla="*/ 78 h 217"/>
                <a:gd name="T12" fmla="*/ 144 w 286"/>
                <a:gd name="T13" fmla="*/ 55 h 217"/>
                <a:gd name="T14" fmla="*/ 144 w 286"/>
                <a:gd name="T15" fmla="*/ 82 h 217"/>
                <a:gd name="T16" fmla="*/ 144 w 286"/>
                <a:gd name="T17" fmla="*/ 115 h 217"/>
                <a:gd name="T18" fmla="*/ 144 w 286"/>
                <a:gd name="T19" fmla="*/ 82 h 217"/>
                <a:gd name="T20" fmla="*/ 11 w 286"/>
                <a:gd name="T21" fmla="*/ 206 h 217"/>
                <a:gd name="T22" fmla="*/ 11 w 286"/>
                <a:gd name="T23" fmla="*/ 217 h 217"/>
                <a:gd name="T24" fmla="*/ 284 w 286"/>
                <a:gd name="T25" fmla="*/ 204 h 217"/>
                <a:gd name="T26" fmla="*/ 282 w 286"/>
                <a:gd name="T27" fmla="*/ 177 h 217"/>
                <a:gd name="T28" fmla="*/ 255 w 286"/>
                <a:gd name="T29" fmla="*/ 21 h 217"/>
                <a:gd name="T30" fmla="*/ 52 w 286"/>
                <a:gd name="T31" fmla="*/ 0 h 217"/>
                <a:gd name="T32" fmla="*/ 31 w 286"/>
                <a:gd name="T33" fmla="*/ 134 h 217"/>
                <a:gd name="T34" fmla="*/ 2 w 286"/>
                <a:gd name="T35" fmla="*/ 189 h 217"/>
                <a:gd name="T36" fmla="*/ 275 w 286"/>
                <a:gd name="T37" fmla="*/ 194 h 217"/>
                <a:gd name="T38" fmla="*/ 282 w 286"/>
                <a:gd name="T39" fmla="*/ 177 h 217"/>
                <a:gd name="T40" fmla="*/ 49 w 286"/>
                <a:gd name="T41" fmla="*/ 17 h 217"/>
                <a:gd name="T42" fmla="*/ 230 w 286"/>
                <a:gd name="T43" fmla="*/ 14 h 217"/>
                <a:gd name="T44" fmla="*/ 240 w 286"/>
                <a:gd name="T45" fmla="*/ 24 h 217"/>
                <a:gd name="T46" fmla="*/ 237 w 286"/>
                <a:gd name="T47" fmla="*/ 127 h 217"/>
                <a:gd name="T48" fmla="*/ 56 w 286"/>
                <a:gd name="T49" fmla="*/ 130 h 217"/>
                <a:gd name="T50" fmla="*/ 46 w 286"/>
                <a:gd name="T51" fmla="*/ 120 h 217"/>
                <a:gd name="T52" fmla="*/ 43 w 286"/>
                <a:gd name="T53" fmla="*/ 143 h 217"/>
                <a:gd name="T54" fmla="*/ 248 w 286"/>
                <a:gd name="T55" fmla="*/ 151 h 217"/>
                <a:gd name="T56" fmla="*/ 43 w 286"/>
                <a:gd name="T57" fmla="*/ 143 h 217"/>
                <a:gd name="T58" fmla="*/ 252 w 286"/>
                <a:gd name="T59" fmla="*/ 157 h 217"/>
                <a:gd name="T60" fmla="*/ 29 w 286"/>
                <a:gd name="T61" fmla="*/ 165 h 217"/>
                <a:gd name="T62" fmla="*/ 97 w 286"/>
                <a:gd name="T63" fmla="*/ 179 h 217"/>
                <a:gd name="T64" fmla="*/ 25 w 286"/>
                <a:gd name="T65" fmla="*/ 171 h 217"/>
                <a:gd name="T66" fmla="*/ 97 w 286"/>
                <a:gd name="T67" fmla="*/ 179 h 217"/>
                <a:gd name="T68" fmla="*/ 186 w 286"/>
                <a:gd name="T69" fmla="*/ 171 h 217"/>
                <a:gd name="T70" fmla="*/ 266 w 286"/>
                <a:gd name="T71" fmla="*/ 179 h 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6"/>
                <a:gd name="T109" fmla="*/ 0 h 217"/>
                <a:gd name="T110" fmla="*/ 286 w 286"/>
                <a:gd name="T111" fmla="*/ 217 h 2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6" h="217">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w="9525">
              <a:noFill/>
              <a:round/>
              <a:headEnd/>
              <a:tailEnd/>
            </a:ln>
          </p:spPr>
          <p:txBody>
            <a:bodyPr/>
            <a:lstStyle/>
            <a:p>
              <a:endParaRPr lang="zh-CN" altLang="en-US"/>
            </a:p>
          </p:txBody>
        </p:sp>
      </p:grpSp>
      <p:grpSp>
        <p:nvGrpSpPr>
          <p:cNvPr id="18438" name="组合 3"/>
          <p:cNvGrpSpPr>
            <a:grpSpLocks/>
          </p:cNvGrpSpPr>
          <p:nvPr/>
        </p:nvGrpSpPr>
        <p:grpSpPr bwMode="auto">
          <a:xfrm>
            <a:off x="5586413" y="1922463"/>
            <a:ext cx="1657350" cy="1657350"/>
            <a:chOff x="6156784" y="1499508"/>
            <a:chExt cx="1657350" cy="1657350"/>
          </a:xfrm>
        </p:grpSpPr>
        <p:sp>
          <p:nvSpPr>
            <p:cNvPr id="30" name="泪滴形 29"/>
            <p:cNvSpPr/>
            <p:nvPr/>
          </p:nvSpPr>
          <p:spPr>
            <a:xfrm rot="8100000">
              <a:off x="6156784" y="1499508"/>
              <a:ext cx="1657350" cy="165735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8445" name="Freeform 10"/>
            <p:cNvSpPr>
              <a:spLocks noEditPoints="1" noChangeArrowheads="1"/>
            </p:cNvSpPr>
            <p:nvPr/>
          </p:nvSpPr>
          <p:spPr bwMode="auto">
            <a:xfrm>
              <a:off x="6652084" y="1905908"/>
              <a:ext cx="744538" cy="844550"/>
            </a:xfrm>
            <a:custGeom>
              <a:avLst/>
              <a:gdLst>
                <a:gd name="T0" fmla="*/ 14 w 90"/>
                <a:gd name="T1" fmla="*/ 40 h 102"/>
                <a:gd name="T2" fmla="*/ 65 w 90"/>
                <a:gd name="T3" fmla="*/ 40 h 102"/>
                <a:gd name="T4" fmla="*/ 79 w 90"/>
                <a:gd name="T5" fmla="*/ 54 h 102"/>
                <a:gd name="T6" fmla="*/ 79 w 90"/>
                <a:gd name="T7" fmla="*/ 63 h 102"/>
                <a:gd name="T8" fmla="*/ 44 w 90"/>
                <a:gd name="T9" fmla="*/ 63 h 102"/>
                <a:gd name="T10" fmla="*/ 44 w 90"/>
                <a:gd name="T11" fmla="*/ 81 h 102"/>
                <a:gd name="T12" fmla="*/ 79 w 90"/>
                <a:gd name="T13" fmla="*/ 81 h 102"/>
                <a:gd name="T14" fmla="*/ 79 w 90"/>
                <a:gd name="T15" fmla="*/ 89 h 102"/>
                <a:gd name="T16" fmla="*/ 65 w 90"/>
                <a:gd name="T17" fmla="*/ 102 h 102"/>
                <a:gd name="T18" fmla="*/ 0 w 90"/>
                <a:gd name="T19" fmla="*/ 102 h 102"/>
                <a:gd name="T20" fmla="*/ 0 w 90"/>
                <a:gd name="T21" fmla="*/ 36 h 102"/>
                <a:gd name="T22" fmla="*/ 0 w 90"/>
                <a:gd name="T23" fmla="*/ 35 h 102"/>
                <a:gd name="T24" fmla="*/ 1 w 90"/>
                <a:gd name="T25" fmla="*/ 28 h 102"/>
                <a:gd name="T26" fmla="*/ 7 w 90"/>
                <a:gd name="T27" fmla="*/ 20 h 102"/>
                <a:gd name="T28" fmla="*/ 8 w 90"/>
                <a:gd name="T29" fmla="*/ 19 h 102"/>
                <a:gd name="T30" fmla="*/ 10 w 90"/>
                <a:gd name="T31" fmla="*/ 19 h 102"/>
                <a:gd name="T32" fmla="*/ 30 w 90"/>
                <a:gd name="T33" fmla="*/ 19 h 102"/>
                <a:gd name="T34" fmla="*/ 45 w 90"/>
                <a:gd name="T35" fmla="*/ 3 h 102"/>
                <a:gd name="T36" fmla="*/ 48 w 90"/>
                <a:gd name="T37" fmla="*/ 0 h 102"/>
                <a:gd name="T38" fmla="*/ 51 w 90"/>
                <a:gd name="T39" fmla="*/ 3 h 102"/>
                <a:gd name="T40" fmla="*/ 70 w 90"/>
                <a:gd name="T41" fmla="*/ 19 h 102"/>
                <a:gd name="T42" fmla="*/ 74 w 90"/>
                <a:gd name="T43" fmla="*/ 19 h 102"/>
                <a:gd name="T44" fmla="*/ 74 w 90"/>
                <a:gd name="T45" fmla="*/ 23 h 102"/>
                <a:gd name="T46" fmla="*/ 87 w 90"/>
                <a:gd name="T47" fmla="*/ 34 h 102"/>
                <a:gd name="T48" fmla="*/ 90 w 90"/>
                <a:gd name="T49" fmla="*/ 37 h 102"/>
                <a:gd name="T50" fmla="*/ 81 w 90"/>
                <a:gd name="T51" fmla="*/ 47 h 102"/>
                <a:gd name="T52" fmla="*/ 75 w 90"/>
                <a:gd name="T53" fmla="*/ 41 h 102"/>
                <a:gd name="T54" fmla="*/ 78 w 90"/>
                <a:gd name="T55" fmla="*/ 38 h 102"/>
                <a:gd name="T56" fmla="*/ 49 w 90"/>
                <a:gd name="T57" fmla="*/ 12 h 102"/>
                <a:gd name="T58" fmla="*/ 25 w 90"/>
                <a:gd name="T59" fmla="*/ 37 h 102"/>
                <a:gd name="T60" fmla="*/ 13 w 90"/>
                <a:gd name="T61" fmla="*/ 37 h 102"/>
                <a:gd name="T62" fmla="*/ 22 w 90"/>
                <a:gd name="T63" fmla="*/ 28 h 102"/>
                <a:gd name="T64" fmla="*/ 11 w 90"/>
                <a:gd name="T65" fmla="*/ 28 h 102"/>
                <a:gd name="T66" fmla="*/ 9 w 90"/>
                <a:gd name="T67" fmla="*/ 31 h 102"/>
                <a:gd name="T68" fmla="*/ 9 w 90"/>
                <a:gd name="T69" fmla="*/ 34 h 102"/>
                <a:gd name="T70" fmla="*/ 10 w 90"/>
                <a:gd name="T71" fmla="*/ 38 h 102"/>
                <a:gd name="T72" fmla="*/ 14 w 90"/>
                <a:gd name="T73" fmla="*/ 40 h 102"/>
                <a:gd name="T74" fmla="*/ 57 w 90"/>
                <a:gd name="T75" fmla="*/ 67 h 102"/>
                <a:gd name="T76" fmla="*/ 51 w 90"/>
                <a:gd name="T77" fmla="*/ 73 h 102"/>
                <a:gd name="T78" fmla="*/ 57 w 90"/>
                <a:gd name="T79" fmla="*/ 79 h 102"/>
                <a:gd name="T80" fmla="*/ 63 w 90"/>
                <a:gd name="T81" fmla="*/ 73 h 102"/>
                <a:gd name="T82" fmla="*/ 57 w 90"/>
                <a:gd name="T83" fmla="*/ 67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102"/>
                <a:gd name="T128" fmla="*/ 90 w 90"/>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solidFill>
              <a:schemeClr val="bg1"/>
            </a:solidFill>
            <a:ln w="9525">
              <a:noFill/>
              <a:round/>
              <a:headEnd/>
              <a:tailEnd/>
            </a:ln>
          </p:spPr>
          <p:txBody>
            <a:bodyPr/>
            <a:lstStyle/>
            <a:p>
              <a:endParaRPr lang="zh-CN" altLang="en-US"/>
            </a:p>
          </p:txBody>
        </p:sp>
      </p:grpSp>
      <p:sp>
        <p:nvSpPr>
          <p:cNvPr id="33" name="TextBox 57"/>
          <p:cNvSpPr txBox="1"/>
          <p:nvPr/>
        </p:nvSpPr>
        <p:spPr bwMode="auto">
          <a:xfrm>
            <a:off x="320675" y="4189413"/>
            <a:ext cx="4410075" cy="1325562"/>
          </a:xfrm>
          <a:prstGeom prst="rect">
            <a:avLst/>
          </a:prstGeom>
          <a:noFill/>
        </p:spPr>
        <p:txBody>
          <a:bodyPr>
            <a:spAutoFit/>
          </a:bodyPr>
          <a:lstStyle/>
          <a:p>
            <a:pPr fontAlgn="auto">
              <a:lnSpc>
                <a:spcPct val="150000"/>
              </a:lnSpc>
              <a:spcBef>
                <a:spcPts val="0"/>
              </a:spcBef>
              <a:spcAft>
                <a:spcPts val="0"/>
              </a:spcAft>
              <a:buFontTx/>
              <a:buNone/>
              <a:defRPr/>
            </a:pPr>
            <a:r>
              <a:rPr lang="zh-CN" altLang="en-US"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建立服务型制造评价指标体系，搭建服务型制造智力支撑平台和产业推广平台，发展新业态</a:t>
            </a:r>
          </a:p>
        </p:txBody>
      </p:sp>
      <p:sp>
        <p:nvSpPr>
          <p:cNvPr id="34" name="TextBox 57"/>
          <p:cNvSpPr txBox="1"/>
          <p:nvPr/>
        </p:nvSpPr>
        <p:spPr bwMode="auto">
          <a:xfrm>
            <a:off x="5022850" y="4189413"/>
            <a:ext cx="3606800" cy="914400"/>
          </a:xfrm>
          <a:prstGeom prst="rect">
            <a:avLst/>
          </a:prstGeom>
          <a:noFill/>
        </p:spPr>
        <p:txBody>
          <a:bodyPr>
            <a:spAutoFit/>
          </a:bodyPr>
          <a:lstStyle/>
          <a:p>
            <a:pPr fontAlgn="auto">
              <a:lnSpc>
                <a:spcPct val="150000"/>
              </a:lnSpc>
              <a:spcBef>
                <a:spcPts val="0"/>
              </a:spcBef>
              <a:spcAft>
                <a:spcPts val="0"/>
              </a:spcAft>
              <a:buFontTx/>
              <a:buNone/>
              <a:defRPr/>
            </a:pPr>
            <a:r>
              <a:rPr lang="zh-CN" altLang="en-US"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支持培育</a:t>
            </a:r>
            <a:r>
              <a:rPr lang="en-US" altLang="zh-CN"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300</a:t>
            </a:r>
            <a:r>
              <a:rPr lang="zh-CN" altLang="en-US"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个示范企业和实施</a:t>
            </a:r>
            <a:r>
              <a:rPr lang="en-US" altLang="zh-CN"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300</a:t>
            </a:r>
            <a:r>
              <a:rPr lang="zh-CN" altLang="en-US" b="1" kern="0"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个带动性强的示范项目</a:t>
            </a:r>
          </a:p>
        </p:txBody>
      </p:sp>
      <p:sp>
        <p:nvSpPr>
          <p:cNvPr id="18" name="泪滴形 17"/>
          <p:cNvSpPr/>
          <p:nvPr/>
        </p:nvSpPr>
        <p:spPr>
          <a:xfrm rot="8100000">
            <a:off x="9547225" y="1922463"/>
            <a:ext cx="1657350" cy="1657350"/>
          </a:xfrm>
          <a:prstGeom prst="teardrop">
            <a:avLst/>
          </a:prstGeom>
          <a:solidFill>
            <a:srgbClr val="1570C1"/>
          </a:solidFill>
          <a:ln>
            <a:noFill/>
          </a:ln>
        </p:spPr>
        <p:txBody>
          <a:bodyPr/>
          <a:lstStyle/>
          <a:p>
            <a:pPr fontAlgn="auto">
              <a:spcBef>
                <a:spcPts val="0"/>
              </a:spcBef>
              <a:spcAft>
                <a:spcPts val="0"/>
              </a:spcAft>
              <a:buFontTx/>
              <a:buNone/>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21" name="TextBox 57"/>
          <p:cNvSpPr txBox="1"/>
          <p:nvPr/>
        </p:nvSpPr>
        <p:spPr bwMode="auto">
          <a:xfrm>
            <a:off x="8631238" y="4176713"/>
            <a:ext cx="3443287" cy="914400"/>
          </a:xfrm>
          <a:prstGeom prst="rect">
            <a:avLst/>
          </a:prstGeom>
          <a:noFill/>
        </p:spPr>
        <p:txBody>
          <a:bodyPr>
            <a:spAutoFit/>
          </a:bodyPr>
          <a:lstStyle/>
          <a:p>
            <a:pPr fontAlgn="auto">
              <a:lnSpc>
                <a:spcPct val="150000"/>
              </a:lnSpc>
              <a:spcBef>
                <a:spcPts val="0"/>
              </a:spcBef>
              <a:spcAft>
                <a:spcPts val="0"/>
              </a:spcAft>
              <a:buFontTx/>
              <a:buNone/>
              <a:defRPr/>
            </a:pPr>
            <a:r>
              <a:rPr lang="zh-CN" altLang="en-US"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对省级以上服务型制造示范企业，给予</a:t>
            </a:r>
            <a:r>
              <a:rPr lang="en-US" altLang="zh-CN"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50</a:t>
            </a:r>
            <a:r>
              <a:rPr lang="zh-CN" altLang="en-US"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万元奖励</a:t>
            </a:r>
          </a:p>
        </p:txBody>
      </p:sp>
      <p:sp>
        <p:nvSpPr>
          <p:cNvPr id="18443" name="Freeform 28"/>
          <p:cNvSpPr>
            <a:spLocks noEditPoints="1" noChangeArrowheads="1"/>
          </p:cNvSpPr>
          <p:nvPr/>
        </p:nvSpPr>
        <p:spPr bwMode="auto">
          <a:xfrm>
            <a:off x="9986963" y="2417763"/>
            <a:ext cx="777875" cy="777875"/>
          </a:xfrm>
          <a:custGeom>
            <a:avLst/>
            <a:gdLst>
              <a:gd name="T0" fmla="*/ 153 w 207"/>
              <a:gd name="T1" fmla="*/ 51 h 207"/>
              <a:gd name="T2" fmla="*/ 142 w 207"/>
              <a:gd name="T3" fmla="*/ 128 h 207"/>
              <a:gd name="T4" fmla="*/ 161 w 207"/>
              <a:gd name="T5" fmla="*/ 130 h 207"/>
              <a:gd name="T6" fmla="*/ 179 w 207"/>
              <a:gd name="T7" fmla="*/ 108 h 207"/>
              <a:gd name="T8" fmla="*/ 176 w 207"/>
              <a:gd name="T9" fmla="*/ 58 h 207"/>
              <a:gd name="T10" fmla="*/ 137 w 207"/>
              <a:gd name="T11" fmla="*/ 27 h 207"/>
              <a:gd name="T12" fmla="*/ 76 w 207"/>
              <a:gd name="T13" fmla="*/ 30 h 207"/>
              <a:gd name="T14" fmla="*/ 31 w 207"/>
              <a:gd name="T15" fmla="*/ 74 h 207"/>
              <a:gd name="T16" fmla="*/ 30 w 207"/>
              <a:gd name="T17" fmla="*/ 139 h 207"/>
              <a:gd name="T18" fmla="*/ 71 w 207"/>
              <a:gd name="T19" fmla="*/ 178 h 207"/>
              <a:gd name="T20" fmla="*/ 121 w 207"/>
              <a:gd name="T21" fmla="*/ 182 h 207"/>
              <a:gd name="T22" fmla="*/ 143 w 207"/>
              <a:gd name="T23" fmla="*/ 199 h 207"/>
              <a:gd name="T24" fmla="*/ 102 w 207"/>
              <a:gd name="T25" fmla="*/ 207 h 207"/>
              <a:gd name="T26" fmla="*/ 29 w 207"/>
              <a:gd name="T27" fmla="*/ 182 h 207"/>
              <a:gd name="T28" fmla="*/ 0 w 207"/>
              <a:gd name="T29" fmla="*/ 108 h 207"/>
              <a:gd name="T30" fmla="*/ 32 w 207"/>
              <a:gd name="T31" fmla="*/ 29 h 207"/>
              <a:gd name="T32" fmla="*/ 109 w 207"/>
              <a:gd name="T33" fmla="*/ 0 h 207"/>
              <a:gd name="T34" fmla="*/ 179 w 207"/>
              <a:gd name="T35" fmla="*/ 23 h 207"/>
              <a:gd name="T36" fmla="*/ 207 w 207"/>
              <a:gd name="T37" fmla="*/ 87 h 207"/>
              <a:gd name="T38" fmla="*/ 188 w 207"/>
              <a:gd name="T39" fmla="*/ 137 h 207"/>
              <a:gd name="T40" fmla="*/ 141 w 207"/>
              <a:gd name="T41" fmla="*/ 157 h 207"/>
              <a:gd name="T42" fmla="*/ 123 w 207"/>
              <a:gd name="T43" fmla="*/ 151 h 207"/>
              <a:gd name="T44" fmla="*/ 117 w 207"/>
              <a:gd name="T45" fmla="*/ 132 h 207"/>
              <a:gd name="T46" fmla="*/ 109 w 207"/>
              <a:gd name="T47" fmla="*/ 141 h 207"/>
              <a:gd name="T48" fmla="*/ 89 w 207"/>
              <a:gd name="T49" fmla="*/ 155 h 207"/>
              <a:gd name="T50" fmla="*/ 66 w 207"/>
              <a:gd name="T51" fmla="*/ 154 h 207"/>
              <a:gd name="T52" fmla="*/ 52 w 207"/>
              <a:gd name="T53" fmla="*/ 137 h 207"/>
              <a:gd name="T54" fmla="*/ 54 w 207"/>
              <a:gd name="T55" fmla="*/ 96 h 207"/>
              <a:gd name="T56" fmla="*/ 85 w 207"/>
              <a:gd name="T57" fmla="*/ 56 h 207"/>
              <a:gd name="T58" fmla="*/ 120 w 207"/>
              <a:gd name="T59" fmla="*/ 52 h 207"/>
              <a:gd name="T60" fmla="*/ 137 w 207"/>
              <a:gd name="T61" fmla="*/ 51 h 207"/>
              <a:gd name="T62" fmla="*/ 117 w 207"/>
              <a:gd name="T63" fmla="*/ 75 h 207"/>
              <a:gd name="T64" fmla="*/ 96 w 207"/>
              <a:gd name="T65" fmla="*/ 78 h 207"/>
              <a:gd name="T66" fmla="*/ 80 w 207"/>
              <a:gd name="T67" fmla="*/ 101 h 207"/>
              <a:gd name="T68" fmla="*/ 81 w 207"/>
              <a:gd name="T69" fmla="*/ 128 h 207"/>
              <a:gd name="T70" fmla="*/ 98 w 207"/>
              <a:gd name="T71" fmla="*/ 131 h 207"/>
              <a:gd name="T72" fmla="*/ 112 w 207"/>
              <a:gd name="T73" fmla="*/ 119 h 207"/>
              <a:gd name="T74" fmla="*/ 123 w 207"/>
              <a:gd name="T75" fmla="*/ 79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7"/>
              <a:gd name="T115" fmla="*/ 0 h 207"/>
              <a:gd name="T116" fmla="*/ 207 w 207"/>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bg1"/>
          </a:solidFill>
          <a:ln w="9525">
            <a:noFill/>
            <a:round/>
            <a:headEnd/>
            <a:tailEnd/>
          </a:ln>
        </p:spPr>
        <p:txBody>
          <a:bodyPr/>
          <a:lstStyle/>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66675" y="2471738"/>
            <a:ext cx="5724525" cy="1655762"/>
          </a:xfrm>
          <a:prstGeom prst="rect">
            <a:avLst/>
          </a:prstGeom>
          <a:noFill/>
          <a:ln w="9525">
            <a:noFill/>
            <a:miter lim="800000"/>
            <a:headEnd/>
            <a:tailEnd/>
          </a:ln>
        </p:spPr>
        <p:txBody>
          <a:bodyPr wrap="none">
            <a:spAutoFit/>
          </a:bodyPr>
          <a:lstStyle/>
          <a:p>
            <a:pPr algn="ctr" eaLnBrk="0" hangingPunct="0">
              <a:lnSpc>
                <a:spcPct val="150000"/>
              </a:lnSpc>
            </a:pPr>
            <a:r>
              <a:rPr lang="zh-CN" altLang="en-US" sz="3600" b="1">
                <a:solidFill>
                  <a:srgbClr val="0070C0"/>
                </a:solidFill>
                <a:latin typeface="微软雅黑" pitchFamily="34" charset="-122"/>
                <a:ea typeface="微软雅黑" pitchFamily="34" charset="-122"/>
              </a:rPr>
              <a:t>任务二</a:t>
            </a:r>
            <a:endParaRPr lang="en-US" altLang="zh-CN" sz="3600" b="1">
              <a:solidFill>
                <a:srgbClr val="0070C0"/>
              </a:solidFill>
              <a:latin typeface="微软雅黑" pitchFamily="34" charset="-122"/>
              <a:ea typeface="微软雅黑" pitchFamily="34" charset="-122"/>
            </a:endParaRPr>
          </a:p>
          <a:p>
            <a:pPr algn="ctr" eaLnBrk="0" hangingPunct="0">
              <a:lnSpc>
                <a:spcPct val="150000"/>
              </a:lnSpc>
            </a:pPr>
            <a:r>
              <a:rPr lang="zh-CN" altLang="en-US" sz="3600" b="1">
                <a:solidFill>
                  <a:srgbClr val="0070C0"/>
                </a:solidFill>
                <a:latin typeface="微软雅黑" pitchFamily="34" charset="-122"/>
                <a:ea typeface="微软雅黑" pitchFamily="34" charset="-122"/>
              </a:rPr>
              <a:t>支持企业增强核心竞争优势</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20483"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20484" name="文本框 17"/>
          <p:cNvSpPr txBox="1">
            <a:spLocks noChangeArrowheads="1"/>
          </p:cNvSpPr>
          <p:nvPr/>
        </p:nvSpPr>
        <p:spPr bwMode="auto">
          <a:xfrm>
            <a:off x="19050" y="122238"/>
            <a:ext cx="5410200" cy="585787"/>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（四）加快创新平台建设</a:t>
            </a:r>
          </a:p>
        </p:txBody>
      </p:sp>
      <p:grpSp>
        <p:nvGrpSpPr>
          <p:cNvPr id="20485" name="组合 2"/>
          <p:cNvGrpSpPr>
            <a:grpSpLocks/>
          </p:cNvGrpSpPr>
          <p:nvPr/>
        </p:nvGrpSpPr>
        <p:grpSpPr bwMode="auto">
          <a:xfrm>
            <a:off x="1187450" y="1845386"/>
            <a:ext cx="10034588" cy="4530013"/>
            <a:chOff x="2988" y="3289"/>
            <a:chExt cx="13567" cy="6366"/>
          </a:xfrm>
        </p:grpSpPr>
        <p:sp>
          <p:nvSpPr>
            <p:cNvPr id="20486" name="TextBox 20"/>
            <p:cNvSpPr txBox="1">
              <a:spLocks noChangeArrowheads="1"/>
            </p:cNvSpPr>
            <p:nvPr/>
          </p:nvSpPr>
          <p:spPr bwMode="auto">
            <a:xfrm>
              <a:off x="2988" y="5343"/>
              <a:ext cx="6465" cy="1285"/>
            </a:xfrm>
            <a:prstGeom prst="rect">
              <a:avLst/>
            </a:prstGeom>
            <a:noFill/>
            <a:ln w="9525">
              <a:noFill/>
              <a:miter lim="800000"/>
              <a:headEnd/>
              <a:tailEnd/>
            </a:ln>
          </p:spPr>
          <p:txBody>
            <a:bodyPr>
              <a:spAutoFit/>
            </a:bodyPr>
            <a:lstStyle/>
            <a:p>
              <a:pPr algn="just" eaLnBrk="0" hangingPunct="0">
                <a:lnSpc>
                  <a:spcPct val="150000"/>
                </a:lnSpc>
                <a:buFontTx/>
                <a:buNone/>
              </a:pPr>
              <a:r>
                <a:rPr lang="zh-CN" altLang="en-US" b="1">
                  <a:solidFill>
                    <a:srgbClr val="1570C1"/>
                  </a:solidFill>
                  <a:latin typeface="微软雅黑" pitchFamily="34" charset="-122"/>
                  <a:ea typeface="微软雅黑" pitchFamily="34" charset="-122"/>
                  <a:cs typeface="Arial" pitchFamily="34" charset="0"/>
                </a:rPr>
                <a:t>对承担重点平台建设任务的企业，给予不超过</a:t>
              </a:r>
              <a:r>
                <a:rPr lang="en-US" altLang="zh-CN" b="1">
                  <a:solidFill>
                    <a:srgbClr val="1570C1"/>
                  </a:solidFill>
                  <a:latin typeface="微软雅黑" pitchFamily="34" charset="-122"/>
                  <a:ea typeface="微软雅黑" pitchFamily="34" charset="-122"/>
                  <a:cs typeface="Arial" pitchFamily="34" charset="0"/>
                </a:rPr>
                <a:t>3000</a:t>
              </a:r>
              <a:r>
                <a:rPr lang="zh-CN" altLang="en-US" b="1">
                  <a:solidFill>
                    <a:srgbClr val="1570C1"/>
                  </a:solidFill>
                  <a:latin typeface="微软雅黑" pitchFamily="34" charset="-122"/>
                  <a:ea typeface="微软雅黑" pitchFamily="34" charset="-122"/>
                  <a:cs typeface="Arial" pitchFamily="34" charset="0"/>
                </a:rPr>
                <a:t>万元支持</a:t>
              </a:r>
            </a:p>
          </p:txBody>
        </p:sp>
        <p:sp>
          <p:nvSpPr>
            <p:cNvPr id="30" name="L 形 29"/>
            <p:cNvSpPr/>
            <p:nvPr/>
          </p:nvSpPr>
          <p:spPr>
            <a:xfrm rot="5400000">
              <a:off x="3148" y="3208"/>
              <a:ext cx="640" cy="801"/>
            </a:xfrm>
            <a:prstGeom prst="corner">
              <a:avLst>
                <a:gd name="adj1" fmla="val 22649"/>
                <a:gd name="adj2" fmla="val 2069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350"/>
            </a:p>
          </p:txBody>
        </p:sp>
        <p:sp>
          <p:nvSpPr>
            <p:cNvPr id="31" name="TextBox 49"/>
            <p:cNvSpPr txBox="1"/>
            <p:nvPr/>
          </p:nvSpPr>
          <p:spPr>
            <a:xfrm>
              <a:off x="3200" y="3451"/>
              <a:ext cx="5684" cy="678"/>
            </a:xfrm>
            <a:prstGeom prst="rect">
              <a:avLst/>
            </a:prstGeom>
            <a:noFill/>
          </p:spPr>
          <p:txBody>
            <a:bodyPr>
              <a:spAutoFit/>
            </a:bodyPr>
            <a:lstStyle/>
            <a:p>
              <a:pPr algn="ctr" eaLnBrk="0" hangingPunct="0">
                <a:buFontTx/>
                <a:buNone/>
                <a:defRPr/>
              </a:pPr>
              <a:r>
                <a:rPr lang="zh-CN" altLang="en-US" sz="2400"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支持企业建设研发机构</a:t>
              </a:r>
            </a:p>
          </p:txBody>
        </p:sp>
        <p:cxnSp>
          <p:nvCxnSpPr>
            <p:cNvPr id="32" name="直接连接符 31"/>
            <p:cNvCxnSpPr/>
            <p:nvPr/>
          </p:nvCxnSpPr>
          <p:spPr>
            <a:xfrm>
              <a:off x="3067" y="4430"/>
              <a:ext cx="5834" cy="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490" name="TextBox 99"/>
            <p:cNvSpPr txBox="1">
              <a:spLocks noChangeArrowheads="1"/>
            </p:cNvSpPr>
            <p:nvPr/>
          </p:nvSpPr>
          <p:spPr bwMode="auto">
            <a:xfrm>
              <a:off x="10090" y="5381"/>
              <a:ext cx="6465" cy="1229"/>
            </a:xfrm>
            <a:prstGeom prst="rect">
              <a:avLst/>
            </a:prstGeom>
            <a:noFill/>
            <a:ln w="9525">
              <a:noFill/>
              <a:miter lim="800000"/>
              <a:headEnd/>
              <a:tailEnd/>
            </a:ln>
          </p:spPr>
          <p:txBody>
            <a:bodyPr>
              <a:spAutoFit/>
            </a:bodyPr>
            <a:lstStyle/>
            <a:p>
              <a:pPr algn="just" eaLnBrk="0" hangingPunct="0">
                <a:lnSpc>
                  <a:spcPct val="150000"/>
                </a:lnSpc>
                <a:buFontTx/>
                <a:buNone/>
              </a:pPr>
              <a:r>
                <a:rPr lang="zh-CN" altLang="en-US" b="1" dirty="0">
                  <a:solidFill>
                    <a:srgbClr val="1570C1"/>
                  </a:solidFill>
                  <a:latin typeface="微软雅黑" pitchFamily="34" charset="-122"/>
                  <a:ea typeface="微软雅黑" pitchFamily="34" charset="-122"/>
                  <a:cs typeface="Arial" pitchFamily="34" charset="0"/>
                </a:rPr>
                <a:t>每个创新中心组建</a:t>
              </a:r>
              <a:r>
                <a:rPr lang="zh-CN" altLang="en-US" b="1" dirty="0" smtClean="0">
                  <a:solidFill>
                    <a:srgbClr val="1570C1"/>
                  </a:solidFill>
                  <a:latin typeface="微软雅黑" pitchFamily="34" charset="-122"/>
                  <a:ea typeface="微软雅黑" pitchFamily="34" charset="-122"/>
                  <a:cs typeface="Arial" pitchFamily="34" charset="0"/>
                </a:rPr>
                <a:t>初期</a:t>
              </a:r>
              <a:r>
                <a:rPr lang="en-US" altLang="zh-CN" b="1" dirty="0" smtClean="0">
                  <a:solidFill>
                    <a:srgbClr val="1570C1"/>
                  </a:solidFill>
                  <a:latin typeface="微软雅黑" pitchFamily="34" charset="-122"/>
                  <a:ea typeface="微软雅黑" pitchFamily="34" charset="-122"/>
                  <a:cs typeface="Arial" pitchFamily="34" charset="0"/>
                </a:rPr>
                <a:t>3</a:t>
              </a:r>
              <a:r>
                <a:rPr lang="zh-CN" altLang="en-US" b="1" dirty="0">
                  <a:solidFill>
                    <a:srgbClr val="1570C1"/>
                  </a:solidFill>
                  <a:latin typeface="微软雅黑" pitchFamily="34" charset="-122"/>
                  <a:ea typeface="微软雅黑" pitchFamily="34" charset="-122"/>
                  <a:cs typeface="Arial" pitchFamily="34" charset="0"/>
                </a:rPr>
                <a:t>年内给予不超过</a:t>
              </a:r>
              <a:r>
                <a:rPr lang="en-US" altLang="zh-CN" b="1" dirty="0">
                  <a:solidFill>
                    <a:srgbClr val="1570C1"/>
                  </a:solidFill>
                  <a:latin typeface="微软雅黑" pitchFamily="34" charset="-122"/>
                  <a:ea typeface="微软雅黑" pitchFamily="34" charset="-122"/>
                  <a:cs typeface="Arial" pitchFamily="34" charset="0"/>
                </a:rPr>
                <a:t>3000</a:t>
              </a:r>
              <a:r>
                <a:rPr lang="zh-CN" altLang="en-US" b="1" dirty="0">
                  <a:solidFill>
                    <a:srgbClr val="1570C1"/>
                  </a:solidFill>
                  <a:latin typeface="微软雅黑" pitchFamily="34" charset="-122"/>
                  <a:ea typeface="微软雅黑" pitchFamily="34" charset="-122"/>
                  <a:cs typeface="Arial" pitchFamily="34" charset="0"/>
                </a:rPr>
                <a:t>万元支持</a:t>
              </a:r>
            </a:p>
          </p:txBody>
        </p:sp>
        <p:sp>
          <p:nvSpPr>
            <p:cNvPr id="34" name="L 形 33"/>
            <p:cNvSpPr/>
            <p:nvPr/>
          </p:nvSpPr>
          <p:spPr>
            <a:xfrm rot="5400000">
              <a:off x="10313" y="3207"/>
              <a:ext cx="640" cy="803"/>
            </a:xfrm>
            <a:prstGeom prst="corner">
              <a:avLst>
                <a:gd name="adj1" fmla="val 22649"/>
                <a:gd name="adj2" fmla="val 2069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350"/>
            </a:p>
          </p:txBody>
        </p:sp>
        <p:sp>
          <p:nvSpPr>
            <p:cNvPr id="35" name="TextBox 102"/>
            <p:cNvSpPr txBox="1"/>
            <p:nvPr/>
          </p:nvSpPr>
          <p:spPr>
            <a:xfrm>
              <a:off x="10339" y="3478"/>
              <a:ext cx="5821" cy="680"/>
            </a:xfrm>
            <a:prstGeom prst="rect">
              <a:avLst/>
            </a:prstGeom>
            <a:noFill/>
          </p:spPr>
          <p:txBody>
            <a:bodyPr>
              <a:spAutoFit/>
            </a:bodyPr>
            <a:lstStyle/>
            <a:p>
              <a:pPr algn="ctr" eaLnBrk="0" hangingPunct="0">
                <a:buFontTx/>
                <a:buNone/>
                <a:defRPr/>
              </a:pPr>
              <a:r>
                <a:rPr lang="zh-CN" altLang="en-US" sz="2400" b="1" kern="0" dirty="0">
                  <a:solidFill>
                    <a:srgbClr val="1570C1"/>
                  </a:solidFill>
                  <a:latin typeface="微软雅黑" panose="020B0503020204020204" pitchFamily="34" charset="-122"/>
                  <a:ea typeface="微软雅黑" panose="020B0503020204020204" pitchFamily="34" charset="-122"/>
                  <a:cs typeface="Arial" panose="020B0604020202020204" pitchFamily="34" charset="0"/>
                </a:rPr>
                <a:t>推进省制造业创新中心建设</a:t>
              </a:r>
            </a:p>
          </p:txBody>
        </p:sp>
        <p:cxnSp>
          <p:nvCxnSpPr>
            <p:cNvPr id="36" name="直接连接符 35"/>
            <p:cNvCxnSpPr/>
            <p:nvPr/>
          </p:nvCxnSpPr>
          <p:spPr>
            <a:xfrm flipV="1">
              <a:off x="10225" y="4430"/>
              <a:ext cx="5935" cy="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545" y="3542"/>
              <a:ext cx="4" cy="6113"/>
            </a:xfrm>
            <a:prstGeom prst="line">
              <a:avLst/>
            </a:prstGeom>
            <a:ln>
              <a:gradFill flip="none" rotWithShape="1">
                <a:gsLst>
                  <a:gs pos="0">
                    <a:schemeClr val="accent1">
                      <a:alpha val="0"/>
                    </a:schemeClr>
                  </a:gs>
                  <a:gs pos="54000">
                    <a:schemeClr val="accent1"/>
                  </a:gs>
                  <a:gs pos="100000">
                    <a:schemeClr val="accent1">
                      <a:alpha val="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3"/>
          <p:cNvGrpSpPr>
            <a:grpSpLocks/>
          </p:cNvGrpSpPr>
          <p:nvPr/>
        </p:nvGrpSpPr>
        <p:grpSpPr bwMode="auto">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 name="直角三角形 1"/>
            <p:cNvSpPr/>
            <p:nvPr/>
          </p:nvSpPr>
          <p:spPr>
            <a:xfrm rot="5400000">
              <a:off x="-4"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grpSp>
        <p:nvGrpSpPr>
          <p:cNvPr id="21507" name="组合 14"/>
          <p:cNvGrpSpPr>
            <a:grpSpLocks/>
          </p:cNvGrpSpPr>
          <p:nvPr/>
        </p:nvGrpSpPr>
        <p:grpSpPr bwMode="auto">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21508" name="文本框 17"/>
          <p:cNvSpPr txBox="1">
            <a:spLocks noChangeArrowheads="1"/>
          </p:cNvSpPr>
          <p:nvPr/>
        </p:nvSpPr>
        <p:spPr bwMode="auto">
          <a:xfrm>
            <a:off x="19050" y="122238"/>
            <a:ext cx="5410200" cy="585787"/>
          </a:xfrm>
          <a:prstGeom prst="rect">
            <a:avLst/>
          </a:prstGeom>
          <a:noFill/>
          <a:ln w="9525">
            <a:noFill/>
            <a:miter lim="800000"/>
            <a:headEnd/>
            <a:tailEnd/>
          </a:ln>
        </p:spPr>
        <p:txBody>
          <a:bodyPr>
            <a:spAutoFit/>
          </a:bodyPr>
          <a:lstStyle/>
          <a:p>
            <a:pPr algn="ctr"/>
            <a:r>
              <a:rPr lang="zh-CN" altLang="en-US" sz="3200" b="1">
                <a:solidFill>
                  <a:srgbClr val="1570C1"/>
                </a:solidFill>
                <a:latin typeface="微软雅黑" pitchFamily="34" charset="-122"/>
                <a:ea typeface="微软雅黑" pitchFamily="34" charset="-122"/>
              </a:rPr>
              <a:t>（五）推动重大技术攻关</a:t>
            </a:r>
          </a:p>
        </p:txBody>
      </p:sp>
      <p:sp>
        <p:nvSpPr>
          <p:cNvPr id="21509" name="KSO_GT1.1"/>
          <p:cNvSpPr>
            <a:spLocks noChangeArrowheads="1"/>
          </p:cNvSpPr>
          <p:nvPr/>
        </p:nvSpPr>
        <p:spPr bwMode="auto">
          <a:xfrm>
            <a:off x="1984375" y="2017713"/>
            <a:ext cx="8451850" cy="1274762"/>
          </a:xfrm>
          <a:custGeom>
            <a:avLst/>
            <a:gdLst>
              <a:gd name="T0" fmla="*/ 0 w 3882059"/>
              <a:gd name="T1" fmla="*/ 0 h 805263"/>
              <a:gd name="T2" fmla="*/ 900097668 w 3882059"/>
              <a:gd name="T3" fmla="*/ 0 h 805263"/>
              <a:gd name="T4" fmla="*/ 900097668 w 3882059"/>
              <a:gd name="T5" fmla="*/ 20062146 h 805263"/>
              <a:gd name="T6" fmla="*/ 0 w 3882059"/>
              <a:gd name="T7" fmla="*/ 20062146 h 805263"/>
              <a:gd name="T8" fmla="*/ 0 60000 65536"/>
              <a:gd name="T9" fmla="*/ 0 60000 65536"/>
              <a:gd name="T10" fmla="*/ 0 60000 65536"/>
              <a:gd name="T11" fmla="*/ 0 60000 65536"/>
              <a:gd name="T12" fmla="*/ 0 w 3882059"/>
              <a:gd name="T13" fmla="*/ 0 h 805263"/>
              <a:gd name="T14" fmla="*/ 3882059 w 3882059"/>
              <a:gd name="T15" fmla="*/ 805263 h 805263"/>
            </a:gdLst>
            <a:ahLst/>
            <a:cxnLst>
              <a:cxn ang="T8">
                <a:pos x="T0" y="T1"/>
              </a:cxn>
              <a:cxn ang="T9">
                <a:pos x="T2" y="T3"/>
              </a:cxn>
              <a:cxn ang="T10">
                <a:pos x="T4" y="T5"/>
              </a:cxn>
              <a:cxn ang="T11">
                <a:pos x="T6" y="T7"/>
              </a:cxn>
            </a:cxnLst>
            <a:rect l="T12" t="T13" r="T14" b="T15"/>
            <a:pathLst>
              <a:path w="3882059" h="805263">
                <a:moveTo>
                  <a:pt x="0" y="0"/>
                </a:moveTo>
                <a:lnTo>
                  <a:pt x="3882059" y="0"/>
                </a:lnTo>
                <a:lnTo>
                  <a:pt x="3882059" y="805263"/>
                </a:lnTo>
                <a:lnTo>
                  <a:pt x="0" y="805263"/>
                </a:lnTo>
              </a:path>
            </a:pathLst>
          </a:custGeom>
          <a:noFill/>
          <a:ln w="12700">
            <a:solidFill>
              <a:schemeClr val="accent1"/>
            </a:solidFill>
            <a:prstDash val="dash"/>
            <a:miter lim="800000"/>
            <a:headEnd/>
            <a:tailEnd/>
          </a:ln>
        </p:spPr>
        <p:txBody>
          <a:bodyPr lIns="360000" tIns="180000" rIns="180000" bIns="180000" anchor="ctr"/>
          <a:lstStyle/>
          <a:p>
            <a:pPr algn="just" eaLnBrk="0" hangingPunct="0">
              <a:lnSpc>
                <a:spcPct val="150000"/>
              </a:lnSpc>
            </a:pPr>
            <a:r>
              <a:rPr lang="zh-CN" altLang="en-US" b="1">
                <a:solidFill>
                  <a:srgbClr val="1570C1"/>
                </a:solidFill>
                <a:latin typeface="微软雅黑" pitchFamily="34" charset="-122"/>
                <a:ea typeface="微软雅黑" pitchFamily="34" charset="-122"/>
              </a:rPr>
              <a:t>完善重大产业技术联合攻关机制，组织实施重大技术攻关专项工程，每年发布共性关键技术、重大成套装备、工业强基、重点产品质量攻关导向目录，面向社会招标，对中标单位给予不超过</a:t>
            </a:r>
            <a:r>
              <a:rPr lang="en-US" altLang="zh-CN" b="1">
                <a:solidFill>
                  <a:srgbClr val="1570C1"/>
                </a:solidFill>
                <a:latin typeface="微软雅黑" pitchFamily="34" charset="-122"/>
                <a:ea typeface="微软雅黑" pitchFamily="34" charset="-122"/>
              </a:rPr>
              <a:t>1000</a:t>
            </a:r>
            <a:r>
              <a:rPr lang="zh-CN" altLang="en-US" b="1">
                <a:solidFill>
                  <a:srgbClr val="1570C1"/>
                </a:solidFill>
                <a:latin typeface="微软雅黑" pitchFamily="34" charset="-122"/>
                <a:ea typeface="微软雅黑" pitchFamily="34" charset="-122"/>
              </a:rPr>
              <a:t>万元支持</a:t>
            </a:r>
          </a:p>
        </p:txBody>
      </p:sp>
      <p:sp>
        <p:nvSpPr>
          <p:cNvPr id="21510" name="KSO_GN1"/>
          <p:cNvSpPr txBox="1">
            <a:spLocks noChangeArrowheads="1"/>
          </p:cNvSpPr>
          <p:nvPr/>
        </p:nvSpPr>
        <p:spPr bwMode="auto">
          <a:xfrm>
            <a:off x="1252538" y="1322388"/>
            <a:ext cx="744537" cy="2400300"/>
          </a:xfrm>
          <a:prstGeom prst="rect">
            <a:avLst/>
          </a:prstGeom>
          <a:noFill/>
          <a:ln w="9525">
            <a:noFill/>
            <a:miter lim="800000"/>
            <a:headEnd/>
            <a:tailEnd/>
          </a:ln>
        </p:spPr>
        <p:txBody>
          <a:bodyPr anchor="ctr"/>
          <a:lstStyle/>
          <a:p>
            <a:pPr algn="ctr"/>
            <a:r>
              <a:rPr lang="en-US" altLang="zh-CN" sz="15000" b="1">
                <a:solidFill>
                  <a:schemeClr val="accent1"/>
                </a:solidFill>
                <a:latin typeface="MS PMincho" pitchFamily="18" charset="-128"/>
                <a:ea typeface="MS PMincho" pitchFamily="18" charset="-128"/>
              </a:rPr>
              <a:t>1</a:t>
            </a:r>
            <a:endParaRPr lang="zh-CN" altLang="en-US" sz="15000" b="1">
              <a:solidFill>
                <a:schemeClr val="accent1"/>
              </a:solidFill>
              <a:latin typeface="MS PMincho" pitchFamily="18" charset="-128"/>
              <a:ea typeface="MS PMincho" pitchFamily="18" charset="-128"/>
            </a:endParaRPr>
          </a:p>
        </p:txBody>
      </p:sp>
      <p:sp>
        <p:nvSpPr>
          <p:cNvPr id="21511" name="KSO_GT1.1"/>
          <p:cNvSpPr>
            <a:spLocks noChangeArrowheads="1"/>
          </p:cNvSpPr>
          <p:nvPr/>
        </p:nvSpPr>
        <p:spPr bwMode="auto">
          <a:xfrm>
            <a:off x="2716213" y="4029075"/>
            <a:ext cx="8223250" cy="1274763"/>
          </a:xfrm>
          <a:custGeom>
            <a:avLst/>
            <a:gdLst>
              <a:gd name="T0" fmla="*/ 0 w 3882059"/>
              <a:gd name="T1" fmla="*/ 0 h 805263"/>
              <a:gd name="T2" fmla="*/ 742902110 w 3882059"/>
              <a:gd name="T3" fmla="*/ 0 h 805263"/>
              <a:gd name="T4" fmla="*/ 742902110 w 3882059"/>
              <a:gd name="T5" fmla="*/ 20062161 h 805263"/>
              <a:gd name="T6" fmla="*/ 0 w 3882059"/>
              <a:gd name="T7" fmla="*/ 20062161 h 805263"/>
              <a:gd name="T8" fmla="*/ 0 60000 65536"/>
              <a:gd name="T9" fmla="*/ 0 60000 65536"/>
              <a:gd name="T10" fmla="*/ 0 60000 65536"/>
              <a:gd name="T11" fmla="*/ 0 60000 65536"/>
              <a:gd name="T12" fmla="*/ 0 w 3882059"/>
              <a:gd name="T13" fmla="*/ 0 h 805263"/>
              <a:gd name="T14" fmla="*/ 3882059 w 3882059"/>
              <a:gd name="T15" fmla="*/ 805263 h 805263"/>
            </a:gdLst>
            <a:ahLst/>
            <a:cxnLst>
              <a:cxn ang="T8">
                <a:pos x="T0" y="T1"/>
              </a:cxn>
              <a:cxn ang="T9">
                <a:pos x="T2" y="T3"/>
              </a:cxn>
              <a:cxn ang="T10">
                <a:pos x="T4" y="T5"/>
              </a:cxn>
              <a:cxn ang="T11">
                <a:pos x="T6" y="T7"/>
              </a:cxn>
            </a:cxnLst>
            <a:rect l="T12" t="T13" r="T14" b="T15"/>
            <a:pathLst>
              <a:path w="3882059" h="805263">
                <a:moveTo>
                  <a:pt x="0" y="0"/>
                </a:moveTo>
                <a:lnTo>
                  <a:pt x="3882059" y="0"/>
                </a:lnTo>
                <a:lnTo>
                  <a:pt x="3882059" y="805263"/>
                </a:lnTo>
                <a:lnTo>
                  <a:pt x="0" y="805263"/>
                </a:lnTo>
              </a:path>
            </a:pathLst>
          </a:custGeom>
          <a:noFill/>
          <a:ln w="12700">
            <a:solidFill>
              <a:schemeClr val="accent1"/>
            </a:solidFill>
            <a:prstDash val="dash"/>
            <a:miter lim="800000"/>
            <a:headEnd/>
            <a:tailEnd/>
          </a:ln>
        </p:spPr>
        <p:txBody>
          <a:bodyPr lIns="360000" tIns="180000" rIns="180000" bIns="180000" anchor="ctr"/>
          <a:lstStyle/>
          <a:p>
            <a:pPr algn="just" eaLnBrk="0" hangingPunct="0">
              <a:lnSpc>
                <a:spcPct val="150000"/>
              </a:lnSpc>
            </a:pPr>
            <a:r>
              <a:rPr lang="zh-CN" altLang="en-US" b="1">
                <a:solidFill>
                  <a:srgbClr val="1570C1"/>
                </a:solidFill>
                <a:latin typeface="微软雅黑" pitchFamily="34" charset="-122"/>
                <a:ea typeface="微软雅黑" pitchFamily="34" charset="-122"/>
              </a:rPr>
              <a:t>鼓励企业加大研发投入，积极参与重大技术攻关，根据企业研发投入情况给予</a:t>
            </a:r>
            <a:r>
              <a:rPr lang="en-US" altLang="zh-CN" b="1">
                <a:solidFill>
                  <a:srgbClr val="1570C1"/>
                </a:solidFill>
                <a:latin typeface="微软雅黑" pitchFamily="34" charset="-122"/>
                <a:ea typeface="微软雅黑" pitchFamily="34" charset="-122"/>
              </a:rPr>
              <a:t>5%—10%</a:t>
            </a:r>
            <a:r>
              <a:rPr lang="zh-CN" altLang="en-US" b="1">
                <a:solidFill>
                  <a:srgbClr val="1570C1"/>
                </a:solidFill>
                <a:latin typeface="微软雅黑" pitchFamily="34" charset="-122"/>
                <a:ea typeface="微软雅黑" pitchFamily="34" charset="-122"/>
              </a:rPr>
              <a:t>的普惠性奖励，对获得授权的高质量发明专利给予奖励</a:t>
            </a:r>
          </a:p>
        </p:txBody>
      </p:sp>
      <p:sp>
        <p:nvSpPr>
          <p:cNvPr id="21512" name="KSO_GN1"/>
          <p:cNvSpPr txBox="1">
            <a:spLocks noChangeArrowheads="1"/>
          </p:cNvSpPr>
          <p:nvPr/>
        </p:nvSpPr>
        <p:spPr bwMode="auto">
          <a:xfrm>
            <a:off x="1890713" y="3292475"/>
            <a:ext cx="744537" cy="2400300"/>
          </a:xfrm>
          <a:prstGeom prst="rect">
            <a:avLst/>
          </a:prstGeom>
          <a:noFill/>
          <a:ln w="9525">
            <a:noFill/>
            <a:miter lim="800000"/>
            <a:headEnd/>
            <a:tailEnd/>
          </a:ln>
        </p:spPr>
        <p:txBody>
          <a:bodyPr anchor="ctr"/>
          <a:lstStyle/>
          <a:p>
            <a:pPr algn="ctr"/>
            <a:r>
              <a:rPr lang="en-US" altLang="zh-CN" sz="15000" b="1">
                <a:solidFill>
                  <a:schemeClr val="accent1"/>
                </a:solidFill>
                <a:latin typeface="MS PMincho" pitchFamily="18" charset="-128"/>
                <a:ea typeface="MS PMincho" pitchFamily="18" charset="-128"/>
              </a:rPr>
              <a:t>2</a:t>
            </a:r>
            <a:endParaRPr lang="zh-CN" altLang="en-US" sz="15000" b="1">
              <a:solidFill>
                <a:schemeClr val="accent1"/>
              </a:solidFill>
              <a:latin typeface="MS PMincho" pitchFamily="18" charset="-128"/>
              <a:ea typeface="MS PMincho" pitchFamily="18" charset="-128"/>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TotalTime>
  <Pages>0</Pages>
  <Words>2980</Words>
  <Characters>0</Characters>
  <Application>Microsoft Office PowerPoint</Application>
  <DocSecurity>0</DocSecurity>
  <PresentationFormat>宽屏</PresentationFormat>
  <Lines>0</Lines>
  <Paragraphs>191</Paragraphs>
  <Slides>36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36</vt:i4>
      </vt:variant>
    </vt:vector>
  </HeadingPairs>
  <TitlesOfParts>
    <vt:vector size="49" baseType="lpstr">
      <vt:lpstr>DIN</vt:lpstr>
      <vt:lpstr>MS PMincho</vt:lpstr>
      <vt:lpstr>新細明體</vt:lpstr>
      <vt:lpstr>等线</vt:lpstr>
      <vt:lpstr>宋体</vt:lpstr>
      <vt:lpstr>微软雅黑</vt:lpstr>
      <vt:lpstr>Arial</vt:lpstr>
      <vt:lpstr>Arial Black</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qq;805192436</dc:creator>
  <cp:lastModifiedBy>PC</cp:lastModifiedBy>
  <cp:revision>114</cp:revision>
  <dcterms:created xsi:type="dcterms:W3CDTF">2015-06-07T14:37:57Z</dcterms:created>
  <dcterms:modified xsi:type="dcterms:W3CDTF">2017-03-22T02:31:05Z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2052-10.1.0.6207</vt:lpwstr>
  </property>
</Properties>
</file>